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xml" ContentType="application/vnd.openxmlformats-officedocument.presentationml.tags+xml"/>
  <Override PartName="/ppt/notesSlides/notesSlide43.xml" ContentType="application/vnd.openxmlformats-officedocument.presentationml.notesSlide+xml"/>
  <Override PartName="/ppt/tags/tag2.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1" r:id="rId1"/>
  </p:sldMasterIdLst>
  <p:notesMasterIdLst>
    <p:notesMasterId r:id="rId65"/>
  </p:notesMasterIdLst>
  <p:sldIdLst>
    <p:sldId id="256" r:id="rId2"/>
    <p:sldId id="331" r:id="rId3"/>
    <p:sldId id="10804" r:id="rId4"/>
    <p:sldId id="492" r:id="rId5"/>
    <p:sldId id="534" r:id="rId6"/>
    <p:sldId id="591" r:id="rId7"/>
    <p:sldId id="428" r:id="rId8"/>
    <p:sldId id="538" r:id="rId9"/>
    <p:sldId id="543" r:id="rId10"/>
    <p:sldId id="576" r:id="rId11"/>
    <p:sldId id="574" r:id="rId12"/>
    <p:sldId id="541" r:id="rId13"/>
    <p:sldId id="545" r:id="rId14"/>
    <p:sldId id="577" r:id="rId15"/>
    <p:sldId id="546" r:id="rId16"/>
    <p:sldId id="547" r:id="rId17"/>
    <p:sldId id="575" r:id="rId18"/>
    <p:sldId id="542" r:id="rId19"/>
    <p:sldId id="548" r:id="rId20"/>
    <p:sldId id="578" r:id="rId21"/>
    <p:sldId id="579" r:id="rId22"/>
    <p:sldId id="580" r:id="rId23"/>
    <p:sldId id="582" r:id="rId24"/>
    <p:sldId id="583" r:id="rId25"/>
    <p:sldId id="584" r:id="rId26"/>
    <p:sldId id="585" r:id="rId27"/>
    <p:sldId id="10861" r:id="rId28"/>
    <p:sldId id="556" r:id="rId29"/>
    <p:sldId id="618" r:id="rId30"/>
    <p:sldId id="573" r:id="rId31"/>
    <p:sldId id="561" r:id="rId32"/>
    <p:sldId id="558" r:id="rId33"/>
    <p:sldId id="562" r:id="rId34"/>
    <p:sldId id="563" r:id="rId35"/>
    <p:sldId id="564" r:id="rId36"/>
    <p:sldId id="565" r:id="rId37"/>
    <p:sldId id="557" r:id="rId38"/>
    <p:sldId id="566" r:id="rId39"/>
    <p:sldId id="567" r:id="rId40"/>
    <p:sldId id="568" r:id="rId41"/>
    <p:sldId id="569" r:id="rId42"/>
    <p:sldId id="570" r:id="rId43"/>
    <p:sldId id="571" r:id="rId44"/>
    <p:sldId id="572" r:id="rId45"/>
    <p:sldId id="10859" r:id="rId46"/>
    <p:sldId id="273" r:id="rId47"/>
    <p:sldId id="274" r:id="rId48"/>
    <p:sldId id="276" r:id="rId49"/>
    <p:sldId id="281" r:id="rId50"/>
    <p:sldId id="282" r:id="rId51"/>
    <p:sldId id="511" r:id="rId52"/>
    <p:sldId id="495" r:id="rId53"/>
    <p:sldId id="499" r:id="rId54"/>
    <p:sldId id="10862" r:id="rId55"/>
    <p:sldId id="10772" r:id="rId56"/>
    <p:sldId id="10773" r:id="rId57"/>
    <p:sldId id="427" r:id="rId58"/>
    <p:sldId id="10857" r:id="rId59"/>
    <p:sldId id="767" r:id="rId60"/>
    <p:sldId id="769" r:id="rId61"/>
    <p:sldId id="770" r:id="rId62"/>
    <p:sldId id="772" r:id="rId63"/>
    <p:sldId id="257" r:id="rId64"/>
  </p:sldIdLst>
  <p:sldSz cx="9144000" cy="6858000" type="screen4x3"/>
  <p:notesSz cx="7315200" cy="9601200"/>
  <p:embeddedFontLst>
    <p:embeddedFont>
      <p:font typeface="Arial Narrow" panose="020B0606020202030204" pitchFamily="34" charset="0"/>
      <p:regular r:id="rId66"/>
      <p:bold r:id="rId67"/>
      <p:italic r:id="rId68"/>
      <p:boldItalic r:id="rId69"/>
    </p:embeddedFont>
    <p:embeddedFont>
      <p:font typeface="Cambria Math" panose="02040503050406030204" pitchFamily="18" charset="0"/>
      <p:regular r:id="rId70"/>
    </p:embeddedFont>
    <p:embeddedFont>
      <p:font typeface="Gulim" panose="020B0600000101010101" pitchFamily="34" charset="-127"/>
      <p:regular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5" userDrawn="1">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6" roundtripDataSignature="AMtx7mhfjnOG8F0+De8r2qIcN6iQNT8ke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9477" autoAdjust="0"/>
  </p:normalViewPr>
  <p:slideViewPr>
    <p:cSldViewPr snapToGrid="0">
      <p:cViewPr varScale="1">
        <p:scale>
          <a:sx n="122" d="100"/>
          <a:sy n="122" d="100"/>
        </p:scale>
        <p:origin x="1668" y="114"/>
      </p:cViewPr>
      <p:guideLst>
        <p:guide orient="horz" pos="2160"/>
        <p:guide pos="2880"/>
      </p:guideLst>
    </p:cSldViewPr>
  </p:slideViewPr>
  <p:notesTextViewPr>
    <p:cViewPr>
      <p:scale>
        <a:sx n="1" d="1"/>
        <a:sy n="1" d="1"/>
      </p:scale>
      <p:origin x="0" y="0"/>
    </p:cViewPr>
  </p:notesTextViewPr>
  <p:sorterViewPr>
    <p:cViewPr varScale="1">
      <p:scale>
        <a:sx n="1" d="1"/>
        <a:sy n="1" d="1"/>
      </p:scale>
      <p:origin x="0" y="-5574"/>
    </p:cViewPr>
  </p:sorterViewPr>
  <p:notesViewPr>
    <p:cSldViewPr snapToGrid="0">
      <p:cViewPr varScale="1">
        <p:scale>
          <a:sx n="100" d="100"/>
          <a:sy n="100" d="100"/>
        </p:scale>
        <p:origin x="0" y="0"/>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96"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EBC6C5-F825-4E90-9DBD-3F9E8CE6EAC5}" type="doc">
      <dgm:prSet loTypeId="urn:microsoft.com/office/officeart/2005/8/layout/process2" loCatId="process" qsTypeId="urn:microsoft.com/office/officeart/2005/8/quickstyle/simple1" qsCatId="simple" csTypeId="urn:microsoft.com/office/officeart/2005/8/colors/accent0_1" csCatId="mainScheme" phldr="1"/>
      <dgm:spPr/>
    </dgm:pt>
    <dgm:pt modelId="{F429035E-74CA-4291-8802-2385A8200F65}">
      <dgm:prSet phldrT="[Text]"/>
      <dgm:spPr/>
      <dgm:t>
        <a:bodyPr/>
        <a:lstStyle/>
        <a:p>
          <a:r>
            <a:rPr lang="en-US" dirty="0"/>
            <a:t>Cluster-based access pattern selection</a:t>
          </a:r>
        </a:p>
      </dgm:t>
    </dgm:pt>
    <dgm:pt modelId="{F48D07B2-1F88-4C9F-AA78-363A841C07F0}" type="parTrans" cxnId="{CC849CA6-09C6-46A1-9EAD-F9A0861C4592}">
      <dgm:prSet/>
      <dgm:spPr/>
      <dgm:t>
        <a:bodyPr/>
        <a:lstStyle/>
        <a:p>
          <a:endParaRPr lang="en-US"/>
        </a:p>
      </dgm:t>
    </dgm:pt>
    <dgm:pt modelId="{D1455AAA-30D6-4EC8-84EF-C8AB16B77E32}" type="sibTrans" cxnId="{CC849CA6-09C6-46A1-9EAD-F9A0861C4592}">
      <dgm:prSet/>
      <dgm:spPr/>
      <dgm:t>
        <a:bodyPr/>
        <a:lstStyle/>
        <a:p>
          <a:endParaRPr lang="en-US"/>
        </a:p>
      </dgm:t>
    </dgm:pt>
    <dgm:pt modelId="{F6815A7A-0ADD-4AE4-BE41-CA83F4296259}">
      <dgm:prSet phldrT="[Text]"/>
      <dgm:spPr/>
      <dgm:t>
        <a:bodyPr/>
        <a:lstStyle/>
        <a:p>
          <a:r>
            <a:rPr lang="en-US" dirty="0"/>
            <a:t>Unique instance-based access pattern generation</a:t>
          </a:r>
        </a:p>
      </dgm:t>
    </dgm:pt>
    <dgm:pt modelId="{1D4A8448-6AAE-4014-86C3-B4327FD5D360}" type="parTrans" cxnId="{EFFCE9A0-2C5D-41D2-ADA9-23D4CD84A772}">
      <dgm:prSet/>
      <dgm:spPr/>
      <dgm:t>
        <a:bodyPr/>
        <a:lstStyle/>
        <a:p>
          <a:endParaRPr lang="en-US"/>
        </a:p>
      </dgm:t>
    </dgm:pt>
    <dgm:pt modelId="{02A80AE7-AD0C-4014-BE3E-7307B1946908}" type="sibTrans" cxnId="{EFFCE9A0-2C5D-41D2-ADA9-23D4CD84A772}">
      <dgm:prSet/>
      <dgm:spPr/>
      <dgm:t>
        <a:bodyPr/>
        <a:lstStyle/>
        <a:p>
          <a:endParaRPr lang="en-US"/>
        </a:p>
      </dgm:t>
    </dgm:pt>
    <dgm:pt modelId="{6AFBB490-BC90-43DF-9C56-B4C9CBFEE25E}">
      <dgm:prSet phldrT="[Text]"/>
      <dgm:spPr/>
      <dgm:t>
        <a:bodyPr/>
        <a:lstStyle/>
        <a:p>
          <a:r>
            <a:rPr lang="en-US" dirty="0"/>
            <a:t>Pin-based access point generation</a:t>
          </a:r>
        </a:p>
      </dgm:t>
    </dgm:pt>
    <dgm:pt modelId="{46C36B1F-D223-4D2F-81B2-2547DC999A33}" type="parTrans" cxnId="{4F4CB2B2-E6A1-4374-8DDF-C59CFB8A12E7}">
      <dgm:prSet/>
      <dgm:spPr/>
      <dgm:t>
        <a:bodyPr/>
        <a:lstStyle/>
        <a:p>
          <a:endParaRPr lang="en-US"/>
        </a:p>
      </dgm:t>
    </dgm:pt>
    <dgm:pt modelId="{AA1FB970-ADB7-4487-A1C7-046492DB8306}" type="sibTrans" cxnId="{4F4CB2B2-E6A1-4374-8DDF-C59CFB8A12E7}">
      <dgm:prSet/>
      <dgm:spPr/>
      <dgm:t>
        <a:bodyPr/>
        <a:lstStyle/>
        <a:p>
          <a:endParaRPr lang="en-US"/>
        </a:p>
      </dgm:t>
    </dgm:pt>
    <dgm:pt modelId="{A5B5DDAB-975A-4FDC-8DA2-A8C469FB1418}" type="pres">
      <dgm:prSet presAssocID="{07EBC6C5-F825-4E90-9DBD-3F9E8CE6EAC5}" presName="linearFlow" presStyleCnt="0">
        <dgm:presLayoutVars>
          <dgm:resizeHandles val="exact"/>
        </dgm:presLayoutVars>
      </dgm:prSet>
      <dgm:spPr/>
    </dgm:pt>
    <dgm:pt modelId="{227D2DCA-864F-48CB-96BD-0536243273F1}" type="pres">
      <dgm:prSet presAssocID="{F429035E-74CA-4291-8802-2385A8200F65}" presName="node" presStyleLbl="node1" presStyleIdx="0" presStyleCnt="3">
        <dgm:presLayoutVars>
          <dgm:bulletEnabled val="1"/>
        </dgm:presLayoutVars>
      </dgm:prSet>
      <dgm:spPr/>
    </dgm:pt>
    <dgm:pt modelId="{8003F1F5-B9A9-40DF-9CA5-36607AEFEBBA}" type="pres">
      <dgm:prSet presAssocID="{D1455AAA-30D6-4EC8-84EF-C8AB16B77E32}" presName="sibTrans" presStyleLbl="sibTrans2D1" presStyleIdx="0" presStyleCnt="2" custAng="10800000"/>
      <dgm:spPr/>
    </dgm:pt>
    <dgm:pt modelId="{67F2291E-85FB-40A8-A036-31EF95F8864A}" type="pres">
      <dgm:prSet presAssocID="{D1455AAA-30D6-4EC8-84EF-C8AB16B77E32}" presName="connectorText" presStyleLbl="sibTrans2D1" presStyleIdx="0" presStyleCnt="2"/>
      <dgm:spPr/>
    </dgm:pt>
    <dgm:pt modelId="{78351989-45AC-4146-9A88-DA49EDB35015}" type="pres">
      <dgm:prSet presAssocID="{F6815A7A-0ADD-4AE4-BE41-CA83F4296259}" presName="node" presStyleLbl="node1" presStyleIdx="1" presStyleCnt="3">
        <dgm:presLayoutVars>
          <dgm:bulletEnabled val="1"/>
        </dgm:presLayoutVars>
      </dgm:prSet>
      <dgm:spPr/>
    </dgm:pt>
    <dgm:pt modelId="{7524227C-74C7-4554-801F-924FF0489312}" type="pres">
      <dgm:prSet presAssocID="{02A80AE7-AD0C-4014-BE3E-7307B1946908}" presName="sibTrans" presStyleLbl="sibTrans2D1" presStyleIdx="1" presStyleCnt="2" custAng="10800000"/>
      <dgm:spPr/>
    </dgm:pt>
    <dgm:pt modelId="{A578FD2A-D0B3-48C8-B6A8-DDA7915C3D08}" type="pres">
      <dgm:prSet presAssocID="{02A80AE7-AD0C-4014-BE3E-7307B1946908}" presName="connectorText" presStyleLbl="sibTrans2D1" presStyleIdx="1" presStyleCnt="2"/>
      <dgm:spPr/>
    </dgm:pt>
    <dgm:pt modelId="{D8C6762B-8F7B-49B9-B882-2E9A5AC8A136}" type="pres">
      <dgm:prSet presAssocID="{6AFBB490-BC90-43DF-9C56-B4C9CBFEE25E}" presName="node" presStyleLbl="node1" presStyleIdx="2" presStyleCnt="3">
        <dgm:presLayoutVars>
          <dgm:bulletEnabled val="1"/>
        </dgm:presLayoutVars>
      </dgm:prSet>
      <dgm:spPr/>
    </dgm:pt>
  </dgm:ptLst>
  <dgm:cxnLst>
    <dgm:cxn modelId="{E25E2E01-F269-4759-9F45-FB398894F158}" type="presOf" srcId="{F6815A7A-0ADD-4AE4-BE41-CA83F4296259}" destId="{78351989-45AC-4146-9A88-DA49EDB35015}" srcOrd="0" destOrd="0" presId="urn:microsoft.com/office/officeart/2005/8/layout/process2"/>
    <dgm:cxn modelId="{33945723-D790-4F56-ACC7-94BBF1DB86EA}" type="presOf" srcId="{D1455AAA-30D6-4EC8-84EF-C8AB16B77E32}" destId="{8003F1F5-B9A9-40DF-9CA5-36607AEFEBBA}" srcOrd="0" destOrd="0" presId="urn:microsoft.com/office/officeart/2005/8/layout/process2"/>
    <dgm:cxn modelId="{C2E1512B-8329-40FC-AA9F-06F849CB0A8B}" type="presOf" srcId="{D1455AAA-30D6-4EC8-84EF-C8AB16B77E32}" destId="{67F2291E-85FB-40A8-A036-31EF95F8864A}" srcOrd="1" destOrd="0" presId="urn:microsoft.com/office/officeart/2005/8/layout/process2"/>
    <dgm:cxn modelId="{15016B55-A1ED-4757-95D6-F9A135C099D9}" type="presOf" srcId="{F429035E-74CA-4291-8802-2385A8200F65}" destId="{227D2DCA-864F-48CB-96BD-0536243273F1}" srcOrd="0" destOrd="0" presId="urn:microsoft.com/office/officeart/2005/8/layout/process2"/>
    <dgm:cxn modelId="{E6763D7D-A2BB-445A-B47F-B3CE71093558}" type="presOf" srcId="{07EBC6C5-F825-4E90-9DBD-3F9E8CE6EAC5}" destId="{A5B5DDAB-975A-4FDC-8DA2-A8C469FB1418}" srcOrd="0" destOrd="0" presId="urn:microsoft.com/office/officeart/2005/8/layout/process2"/>
    <dgm:cxn modelId="{EDB36B7D-F1DF-4E80-BCF1-E3679C9C2CB8}" type="presOf" srcId="{02A80AE7-AD0C-4014-BE3E-7307B1946908}" destId="{A578FD2A-D0B3-48C8-B6A8-DDA7915C3D08}" srcOrd="1" destOrd="0" presId="urn:microsoft.com/office/officeart/2005/8/layout/process2"/>
    <dgm:cxn modelId="{07854E89-0907-4627-B6CB-CD6DF1BB3C52}" type="presOf" srcId="{6AFBB490-BC90-43DF-9C56-B4C9CBFEE25E}" destId="{D8C6762B-8F7B-49B9-B882-2E9A5AC8A136}" srcOrd="0" destOrd="0" presId="urn:microsoft.com/office/officeart/2005/8/layout/process2"/>
    <dgm:cxn modelId="{B1C0BA8A-BC3E-4C14-B970-46A7BB3502BD}" type="presOf" srcId="{02A80AE7-AD0C-4014-BE3E-7307B1946908}" destId="{7524227C-74C7-4554-801F-924FF0489312}" srcOrd="0" destOrd="0" presId="urn:microsoft.com/office/officeart/2005/8/layout/process2"/>
    <dgm:cxn modelId="{EFFCE9A0-2C5D-41D2-ADA9-23D4CD84A772}" srcId="{07EBC6C5-F825-4E90-9DBD-3F9E8CE6EAC5}" destId="{F6815A7A-0ADD-4AE4-BE41-CA83F4296259}" srcOrd="1" destOrd="0" parTransId="{1D4A8448-6AAE-4014-86C3-B4327FD5D360}" sibTransId="{02A80AE7-AD0C-4014-BE3E-7307B1946908}"/>
    <dgm:cxn modelId="{CC849CA6-09C6-46A1-9EAD-F9A0861C4592}" srcId="{07EBC6C5-F825-4E90-9DBD-3F9E8CE6EAC5}" destId="{F429035E-74CA-4291-8802-2385A8200F65}" srcOrd="0" destOrd="0" parTransId="{F48D07B2-1F88-4C9F-AA78-363A841C07F0}" sibTransId="{D1455AAA-30D6-4EC8-84EF-C8AB16B77E32}"/>
    <dgm:cxn modelId="{4F4CB2B2-E6A1-4374-8DDF-C59CFB8A12E7}" srcId="{07EBC6C5-F825-4E90-9DBD-3F9E8CE6EAC5}" destId="{6AFBB490-BC90-43DF-9C56-B4C9CBFEE25E}" srcOrd="2" destOrd="0" parTransId="{46C36B1F-D223-4D2F-81B2-2547DC999A33}" sibTransId="{AA1FB970-ADB7-4487-A1C7-046492DB8306}"/>
    <dgm:cxn modelId="{86171908-0C09-48D8-8655-200F46C14440}" type="presParOf" srcId="{A5B5DDAB-975A-4FDC-8DA2-A8C469FB1418}" destId="{227D2DCA-864F-48CB-96BD-0536243273F1}" srcOrd="0" destOrd="0" presId="urn:microsoft.com/office/officeart/2005/8/layout/process2"/>
    <dgm:cxn modelId="{3AA25191-E90E-4282-836F-40980236C3D7}" type="presParOf" srcId="{A5B5DDAB-975A-4FDC-8DA2-A8C469FB1418}" destId="{8003F1F5-B9A9-40DF-9CA5-36607AEFEBBA}" srcOrd="1" destOrd="0" presId="urn:microsoft.com/office/officeart/2005/8/layout/process2"/>
    <dgm:cxn modelId="{2DEA2C04-1A25-4B44-AF3F-2D4A70BE21B1}" type="presParOf" srcId="{8003F1F5-B9A9-40DF-9CA5-36607AEFEBBA}" destId="{67F2291E-85FB-40A8-A036-31EF95F8864A}" srcOrd="0" destOrd="0" presId="urn:microsoft.com/office/officeart/2005/8/layout/process2"/>
    <dgm:cxn modelId="{9771BB70-4559-401B-861E-DA4AA2DE3005}" type="presParOf" srcId="{A5B5DDAB-975A-4FDC-8DA2-A8C469FB1418}" destId="{78351989-45AC-4146-9A88-DA49EDB35015}" srcOrd="2" destOrd="0" presId="urn:microsoft.com/office/officeart/2005/8/layout/process2"/>
    <dgm:cxn modelId="{837A3CD7-173F-45D2-89E7-0A833E1C8A1D}" type="presParOf" srcId="{A5B5DDAB-975A-4FDC-8DA2-A8C469FB1418}" destId="{7524227C-74C7-4554-801F-924FF0489312}" srcOrd="3" destOrd="0" presId="urn:microsoft.com/office/officeart/2005/8/layout/process2"/>
    <dgm:cxn modelId="{8C3D3685-9286-473A-995E-94088A2457C1}" type="presParOf" srcId="{7524227C-74C7-4554-801F-924FF0489312}" destId="{A578FD2A-D0B3-48C8-B6A8-DDA7915C3D08}" srcOrd="0" destOrd="0" presId="urn:microsoft.com/office/officeart/2005/8/layout/process2"/>
    <dgm:cxn modelId="{3AF66901-F288-4811-9F8C-4E08491EBB8A}" type="presParOf" srcId="{A5B5DDAB-975A-4FDC-8DA2-A8C469FB1418}" destId="{D8C6762B-8F7B-49B9-B882-2E9A5AC8A136}"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D2DCA-864F-48CB-96BD-0536243273F1}">
      <dsp:nvSpPr>
        <dsp:cNvPr id="0" name=""/>
        <dsp:cNvSpPr/>
      </dsp:nvSpPr>
      <dsp:spPr>
        <a:xfrm>
          <a:off x="367814" y="0"/>
          <a:ext cx="2108199" cy="101600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Cluster-based access pattern selection</a:t>
          </a:r>
        </a:p>
      </dsp:txBody>
      <dsp:txXfrm>
        <a:off x="397572" y="29758"/>
        <a:ext cx="2048683" cy="956484"/>
      </dsp:txXfrm>
    </dsp:sp>
    <dsp:sp modelId="{8003F1F5-B9A9-40DF-9CA5-36607AEFEBBA}">
      <dsp:nvSpPr>
        <dsp:cNvPr id="0" name=""/>
        <dsp:cNvSpPr/>
      </dsp:nvSpPr>
      <dsp:spPr>
        <a:xfrm rot="16200000">
          <a:off x="1231414" y="1041399"/>
          <a:ext cx="380999" cy="457200"/>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284754" y="1193799"/>
        <a:ext cx="274320" cy="266699"/>
      </dsp:txXfrm>
    </dsp:sp>
    <dsp:sp modelId="{78351989-45AC-4146-9A88-DA49EDB35015}">
      <dsp:nvSpPr>
        <dsp:cNvPr id="0" name=""/>
        <dsp:cNvSpPr/>
      </dsp:nvSpPr>
      <dsp:spPr>
        <a:xfrm>
          <a:off x="367814" y="1523999"/>
          <a:ext cx="2108199" cy="101600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Unique instance-based access pattern generation</a:t>
          </a:r>
        </a:p>
      </dsp:txBody>
      <dsp:txXfrm>
        <a:off x="397572" y="1553757"/>
        <a:ext cx="2048683" cy="956484"/>
      </dsp:txXfrm>
    </dsp:sp>
    <dsp:sp modelId="{7524227C-74C7-4554-801F-924FF0489312}">
      <dsp:nvSpPr>
        <dsp:cNvPr id="0" name=""/>
        <dsp:cNvSpPr/>
      </dsp:nvSpPr>
      <dsp:spPr>
        <a:xfrm rot="16200000">
          <a:off x="1231414" y="2565399"/>
          <a:ext cx="381000" cy="457200"/>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284754" y="2717799"/>
        <a:ext cx="274320" cy="266700"/>
      </dsp:txXfrm>
    </dsp:sp>
    <dsp:sp modelId="{D8C6762B-8F7B-49B9-B882-2E9A5AC8A136}">
      <dsp:nvSpPr>
        <dsp:cNvPr id="0" name=""/>
        <dsp:cNvSpPr/>
      </dsp:nvSpPr>
      <dsp:spPr>
        <a:xfrm>
          <a:off x="367814" y="3047999"/>
          <a:ext cx="2108199" cy="101600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Pin-based access point generation</a:t>
          </a:r>
        </a:p>
      </dsp:txBody>
      <dsp:txXfrm>
        <a:off x="397572" y="3077757"/>
        <a:ext cx="2048683" cy="9564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3" y="1"/>
            <a:ext cx="3169920" cy="480060"/>
          </a:xfrm>
          <a:prstGeom prst="rect">
            <a:avLst/>
          </a:prstGeom>
          <a:noFill/>
          <a:ln>
            <a:noFill/>
          </a:ln>
        </p:spPr>
        <p:txBody>
          <a:bodyPr spcFirstLastPara="1" wrap="square" lIns="92772" tIns="46386" rIns="92772" bIns="46386" anchor="t"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90" y="1"/>
            <a:ext cx="3169920" cy="480060"/>
          </a:xfrm>
          <a:prstGeom prst="rect">
            <a:avLst/>
          </a:prstGeom>
          <a:noFill/>
          <a:ln>
            <a:noFill/>
          </a:ln>
        </p:spPr>
        <p:txBody>
          <a:bodyPr spcFirstLastPara="1" wrap="square" lIns="92772" tIns="46386" rIns="92772" bIns="46386" anchor="t" anchorCtr="0">
            <a:noAutofit/>
          </a:bodyPr>
          <a:lstStyle>
            <a:lvl1pPr marR="0" lvl="0" algn="r"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1" y="4560570"/>
            <a:ext cx="5852160" cy="4320540"/>
          </a:xfrm>
          <a:prstGeom prst="rect">
            <a:avLst/>
          </a:prstGeom>
          <a:noFill/>
          <a:ln>
            <a:noFill/>
          </a:ln>
        </p:spPr>
        <p:txBody>
          <a:bodyPr spcFirstLastPara="1" wrap="square" lIns="92772" tIns="46386" rIns="92772" bIns="46386"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3" y="9119474"/>
            <a:ext cx="3169920" cy="480060"/>
          </a:xfrm>
          <a:prstGeom prst="rect">
            <a:avLst/>
          </a:prstGeom>
          <a:noFill/>
          <a:ln>
            <a:noFill/>
          </a:ln>
        </p:spPr>
        <p:txBody>
          <a:bodyPr spcFirstLastPara="1" wrap="square" lIns="92772" tIns="46386" rIns="92772" bIns="46386" anchor="b"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90" y="9119474"/>
            <a:ext cx="3169920" cy="480060"/>
          </a:xfrm>
          <a:prstGeom prst="rect">
            <a:avLst/>
          </a:prstGeom>
          <a:noFill/>
          <a:ln>
            <a:noFill/>
          </a:ln>
        </p:spPr>
        <p:txBody>
          <a:bodyPr spcFirstLastPara="1" wrap="square" lIns="92772" tIns="46386" rIns="92772" bIns="46386" anchor="b" anchorCtr="0">
            <a:noAutofit/>
          </a:bodyPr>
          <a:lstStyle/>
          <a:p>
            <a:pPr algn="r">
              <a:buSzPts val="1100"/>
            </a:pPr>
            <a:fld id="{00000000-1234-1234-1234-123412341234}" type="slidenum">
              <a:rPr lang="en-US" sz="1100" smtClean="0">
                <a:solidFill>
                  <a:schemeClr val="dk1"/>
                </a:solidFill>
                <a:latin typeface="Calibri"/>
                <a:ea typeface="Calibri"/>
                <a:cs typeface="Calibri"/>
                <a:sym typeface="Calibri"/>
              </a:rPr>
              <a:pPr algn="r">
                <a:buSzPts val="1100"/>
              </a:pPr>
              <a:t>‹#›</a:t>
            </a:fld>
            <a:endParaRPr lang="en-US" sz="11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 name="Google Shape;25;p1:notes"/>
          <p:cNvSpPr txBox="1">
            <a:spLocks noGrp="1"/>
          </p:cNvSpPr>
          <p:nvPr>
            <p:ph type="body" idx="1"/>
          </p:nvPr>
        </p:nvSpPr>
        <p:spPr>
          <a:xfrm>
            <a:off x="731521" y="4560570"/>
            <a:ext cx="5852160" cy="4320540"/>
          </a:xfrm>
          <a:prstGeom prst="rect">
            <a:avLst/>
          </a:prstGeom>
          <a:noFill/>
          <a:ln>
            <a:noFill/>
          </a:ln>
        </p:spPr>
        <p:txBody>
          <a:bodyPr spcFirstLastPara="1" wrap="square" lIns="92772" tIns="46386" rIns="92772" bIns="46386" anchor="t" anchorCtr="0">
            <a:noAutofit/>
          </a:bodyPr>
          <a:lstStyle/>
          <a:p>
            <a:pPr marL="0" indent="0"/>
            <a:endParaRPr/>
          </a:p>
        </p:txBody>
      </p:sp>
      <p:sp>
        <p:nvSpPr>
          <p:cNvPr id="26" name="Google Shape;26;p1:notes"/>
          <p:cNvSpPr txBox="1">
            <a:spLocks noGrp="1"/>
          </p:cNvSpPr>
          <p:nvPr>
            <p:ph type="sldNum" idx="12"/>
          </p:nvPr>
        </p:nvSpPr>
        <p:spPr>
          <a:xfrm>
            <a:off x="4143590" y="9119474"/>
            <a:ext cx="3169920" cy="480060"/>
          </a:xfrm>
          <a:prstGeom prst="rect">
            <a:avLst/>
          </a:prstGeom>
          <a:noFill/>
          <a:ln>
            <a:noFill/>
          </a:ln>
        </p:spPr>
        <p:txBody>
          <a:bodyPr spcFirstLastPara="1" wrap="square" lIns="92772" tIns="46386" rIns="92772" bIns="46386" anchor="b" anchorCtr="0">
            <a:noAutofit/>
          </a:bodyPr>
          <a:lstStyle/>
          <a:p>
            <a:pPr algn="r">
              <a:buSzPts val="1400"/>
            </a:pPr>
            <a:fld id="{00000000-1234-1234-1234-123412341234}" type="slidenum">
              <a:rPr lang="en-US"/>
              <a:pPr algn="r">
                <a:buSzPts val="1400"/>
              </a:p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design rule can have three components: spacing value, intrinsic property condition and extrinsic property condition</a:t>
            </a:r>
          </a:p>
          <a:p>
            <a:endParaRPr lang="en-US" dirty="0"/>
          </a:p>
          <a:p>
            <a:r>
              <a:rPr lang="en-US" b="1" dirty="0"/>
              <a:t>[Click]</a:t>
            </a:r>
            <a:r>
              <a:rPr lang="en-US" dirty="0"/>
              <a:t> This example shows a typical end-of-line (or EOL) spacing rule. We can see that it has a spacing value, an intrinsic property and an extrinsic property.</a:t>
            </a:r>
          </a:p>
          <a:p>
            <a:endParaRPr lang="en-US" dirty="0"/>
          </a:p>
          <a:p>
            <a:r>
              <a:rPr lang="en-US" b="1" dirty="0"/>
              <a:t>[Click]</a:t>
            </a:r>
            <a:r>
              <a:rPr lang="en-US" dirty="0"/>
              <a:t> We are interested in the light-blue rectangle and see whether there is any end-of-line spacing violation with the light-blue rectangle. </a:t>
            </a:r>
          </a:p>
          <a:p>
            <a:endParaRPr lang="en-US" dirty="0"/>
          </a:p>
          <a:p>
            <a:r>
              <a:rPr lang="en-US" b="1" dirty="0"/>
              <a:t>[Click]</a:t>
            </a:r>
            <a:r>
              <a:rPr lang="en-US" dirty="0"/>
              <a:t> Let’s take the EOL edge, which is the red edge, in the figure as an example. First, we check the intrinsic property of the rule, meaning that whether the length of the EOL edge is less than </a:t>
            </a:r>
            <a:r>
              <a:rPr lang="en-US" dirty="0" err="1"/>
              <a:t>eolWidth</a:t>
            </a:r>
            <a:r>
              <a:rPr lang="en-US" dirty="0"/>
              <a:t> or not. If it is shorter than </a:t>
            </a:r>
            <a:r>
              <a:rPr lang="en-US" dirty="0" err="1"/>
              <a:t>eolWidth</a:t>
            </a:r>
            <a:r>
              <a:rPr lang="en-US" dirty="0"/>
              <a:t>, then the rule applies. The </a:t>
            </a:r>
            <a:r>
              <a:rPr lang="en-US" dirty="0" err="1"/>
              <a:t>eolWithin</a:t>
            </a:r>
            <a:r>
              <a:rPr lang="en-US" dirty="0"/>
              <a:t> helps define the search region, which is the gray area in the figure.</a:t>
            </a:r>
          </a:p>
          <a:p>
            <a:endParaRPr lang="en-US" dirty="0"/>
          </a:p>
          <a:p>
            <a:r>
              <a:rPr lang="en-US" dirty="0"/>
              <a:t>If the EOL edge is shorter than </a:t>
            </a:r>
            <a:r>
              <a:rPr lang="en-US" dirty="0" err="1"/>
              <a:t>eolWidth</a:t>
            </a:r>
            <a:r>
              <a:rPr lang="en-US" dirty="0"/>
              <a:t>, and there is anything within the gray area, then there is violation.</a:t>
            </a:r>
          </a:p>
        </p:txBody>
      </p:sp>
      <p:sp>
        <p:nvSpPr>
          <p:cNvPr id="4" name="Slide Number Placeholder 3"/>
          <p:cNvSpPr>
            <a:spLocks noGrp="1"/>
          </p:cNvSpPr>
          <p:nvPr>
            <p:ph type="sldNum" sz="quarter" idx="5"/>
          </p:nvPr>
        </p:nvSpPr>
        <p:spPr/>
        <p:txBody>
          <a:bodyPr/>
          <a:lstStyle/>
          <a:p>
            <a:fld id="{F5595F73-ECBE-4053-B154-643031F57BC4}" type="slidenum">
              <a:rPr lang="en-US" smtClean="0"/>
              <a:t>10</a:t>
            </a:fld>
            <a:endParaRPr lang="en-US"/>
          </a:p>
        </p:txBody>
      </p:sp>
    </p:spTree>
    <p:extLst>
      <p:ext uri="{BB962C8B-B14F-4D97-AF65-F5344CB8AC3E}">
        <p14:creationId xmlns:p14="http://schemas.microsoft.com/office/powerpoint/2010/main" val="1194293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how a design rule is typically defined, it’s time to find out how we represent a violation. We use violation marker to represent DRC.</a:t>
            </a:r>
          </a:p>
          <a:p>
            <a:endParaRPr lang="en-US" dirty="0"/>
          </a:p>
          <a:p>
            <a:r>
              <a:rPr lang="en-US" dirty="0"/>
              <a:t>A violation marker has four components. The bounding box and layer, </a:t>
            </a:r>
            <a:r>
              <a:rPr lang="en-US" b="1" dirty="0"/>
              <a:t>[Click] </a:t>
            </a:r>
            <a:r>
              <a:rPr lang="en-US" dirty="0"/>
              <a:t>which tell us where the violation is. </a:t>
            </a:r>
            <a:r>
              <a:rPr lang="en-US" b="1" dirty="0"/>
              <a:t>[Click]</a:t>
            </a:r>
            <a:r>
              <a:rPr lang="en-US" dirty="0"/>
              <a:t> And the violating nets, which tell us what is violating the design rules. </a:t>
            </a:r>
            <a:r>
              <a:rPr lang="en-US" b="1" dirty="0"/>
              <a:t>[Click]</a:t>
            </a:r>
            <a:r>
              <a:rPr lang="en-US" dirty="0"/>
              <a:t> Last, the design rule itself tells us why there is a violation.</a:t>
            </a:r>
          </a:p>
          <a:p>
            <a:endParaRPr lang="en-US" dirty="0"/>
          </a:p>
          <a:p>
            <a:r>
              <a:rPr lang="en-US" b="1" dirty="0"/>
              <a:t>[Click]</a:t>
            </a:r>
            <a:r>
              <a:rPr lang="en-US" dirty="0"/>
              <a:t> With the violation maker, we can provide hints to the detailed router about where and what to </a:t>
            </a:r>
            <a:r>
              <a:rPr lang="en-US" dirty="0" err="1"/>
              <a:t>ripup</a:t>
            </a:r>
            <a:endParaRPr lang="en-US" dirty="0"/>
          </a:p>
          <a:p>
            <a:endParaRPr lang="en-US" dirty="0"/>
          </a:p>
          <a:p>
            <a:r>
              <a:rPr lang="en-US" b="1" dirty="0"/>
              <a:t>[Click]</a:t>
            </a:r>
            <a:r>
              <a:rPr lang="en-US" dirty="0"/>
              <a:t> Here is an example. We have a simple spacing rule saying that any object needs to be 0.06 unit away from each other. However, we can see that the spacing between net0 rectangle and net1 rectangle is only 0.05 which is less than the required spacing value. Therefore, there is a design rule violation.</a:t>
            </a:r>
          </a:p>
          <a:p>
            <a:endParaRPr lang="en-US" dirty="0"/>
          </a:p>
          <a:p>
            <a:r>
              <a:rPr lang="en-US" b="1" dirty="0"/>
              <a:t>[Click]</a:t>
            </a:r>
            <a:r>
              <a:rPr lang="en-US" dirty="0"/>
              <a:t> The corresponding marker would look like this. The bounding box and layer tells us the location of the violation. Violating nets tell us what nets are involved in the violation and design rule tells us what rule is being violated.</a:t>
            </a:r>
          </a:p>
        </p:txBody>
      </p:sp>
      <p:sp>
        <p:nvSpPr>
          <p:cNvPr id="4" name="Slide Number Placeholder 3"/>
          <p:cNvSpPr>
            <a:spLocks noGrp="1"/>
          </p:cNvSpPr>
          <p:nvPr>
            <p:ph type="sldNum" sz="quarter" idx="5"/>
          </p:nvPr>
        </p:nvSpPr>
        <p:spPr/>
        <p:txBody>
          <a:bodyPr/>
          <a:lstStyle/>
          <a:p>
            <a:fld id="{F5595F73-ECBE-4053-B154-643031F57BC4}" type="slidenum">
              <a:rPr lang="en-US" smtClean="0"/>
              <a:t>11</a:t>
            </a:fld>
            <a:endParaRPr lang="en-US"/>
          </a:p>
        </p:txBody>
      </p:sp>
    </p:spTree>
    <p:extLst>
      <p:ext uri="{BB962C8B-B14F-4D97-AF65-F5344CB8AC3E}">
        <p14:creationId xmlns:p14="http://schemas.microsoft.com/office/powerpoint/2010/main" val="2776300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part of preliminaries is fixable and non-fixable DRC.</a:t>
            </a:r>
          </a:p>
          <a:p>
            <a:endParaRPr lang="en-US" dirty="0"/>
          </a:p>
          <a:p>
            <a:r>
              <a:rPr lang="en-US" dirty="0"/>
              <a:t>Only knowing the locations of the violations is not enough because design rule violations could happen inside the standard cell itself or violations could happen between power and ground nets. Detailed router would not be able to help with such cases. Therefore, such violations are non-fixable violations. </a:t>
            </a:r>
            <a:r>
              <a:rPr lang="en-US" b="1" dirty="0"/>
              <a:t>[Click]</a:t>
            </a:r>
            <a:r>
              <a:rPr lang="en-US" dirty="0"/>
              <a:t> One of our key contribution in this work is to filter out such non-fixable violations before we hand the violation report to the detailed router.</a:t>
            </a:r>
          </a:p>
          <a:p>
            <a:endParaRPr lang="en-US" dirty="0"/>
          </a:p>
          <a:p>
            <a:r>
              <a:rPr lang="en-US" b="1" dirty="0"/>
              <a:t>[Click]</a:t>
            </a:r>
            <a:r>
              <a:rPr lang="en-US" dirty="0"/>
              <a:t> These two figures illustrate the difference between fixable violation and non-fixable violation. In the left figure, the violation happens between a via and pin shape. The via is dropped by the detailed router. Therefore, in this case, if we </a:t>
            </a:r>
            <a:r>
              <a:rPr lang="en-US" dirty="0" err="1"/>
              <a:t>ripup</a:t>
            </a:r>
            <a:r>
              <a:rPr lang="en-US" dirty="0"/>
              <a:t> the via, we may be able to fix the violation.</a:t>
            </a:r>
          </a:p>
          <a:p>
            <a:endParaRPr lang="en-US" dirty="0"/>
          </a:p>
          <a:p>
            <a:r>
              <a:rPr lang="en-US" dirty="0"/>
              <a:t>However, in the right figure, the violation happens between pin shapes. Since detailed router cannot change the pin shapes of a standard cell, it is a non-fixable violation.</a:t>
            </a:r>
          </a:p>
        </p:txBody>
      </p:sp>
      <p:sp>
        <p:nvSpPr>
          <p:cNvPr id="4" name="Slide Number Placeholder 3"/>
          <p:cNvSpPr>
            <a:spLocks noGrp="1"/>
          </p:cNvSpPr>
          <p:nvPr>
            <p:ph type="sldNum" sz="quarter" idx="5"/>
          </p:nvPr>
        </p:nvSpPr>
        <p:spPr/>
        <p:txBody>
          <a:bodyPr/>
          <a:lstStyle/>
          <a:p>
            <a:fld id="{F5595F73-ECBE-4053-B154-643031F57BC4}" type="slidenum">
              <a:rPr lang="en-US" smtClean="0"/>
              <a:t>12</a:t>
            </a:fld>
            <a:endParaRPr lang="en-US"/>
          </a:p>
        </p:txBody>
      </p:sp>
    </p:spTree>
    <p:extLst>
      <p:ext uri="{BB962C8B-B14F-4D97-AF65-F5344CB8AC3E}">
        <p14:creationId xmlns:p14="http://schemas.microsoft.com/office/powerpoint/2010/main" val="2109253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knowledge of the preliminaries, now let’s define the design rule check problem.</a:t>
            </a:r>
          </a:p>
          <a:p>
            <a:endParaRPr lang="en-US" dirty="0"/>
          </a:p>
          <a:p>
            <a:r>
              <a:rPr lang="en-US" dirty="0"/>
              <a:t>The goal is that, given layout objects, we would like to find the fixable design rule violations if there is any.</a:t>
            </a:r>
          </a:p>
          <a:p>
            <a:endParaRPr lang="en-US" dirty="0"/>
          </a:p>
          <a:p>
            <a:r>
              <a:rPr lang="en-US" b="1" dirty="0"/>
              <a:t>[Click]</a:t>
            </a:r>
            <a:r>
              <a:rPr lang="en-US" dirty="0"/>
              <a:t> The inputs of the problem are the design layout database and the design rules.</a:t>
            </a:r>
          </a:p>
          <a:p>
            <a:endParaRPr lang="en-US" dirty="0"/>
          </a:p>
          <a:p>
            <a:r>
              <a:rPr lang="en-US" b="1" dirty="0"/>
              <a:t>[Click]</a:t>
            </a:r>
            <a:r>
              <a:rPr lang="en-US" dirty="0"/>
              <a:t> To allow a finer granularity of design rule checking, in this work, we </a:t>
            </a:r>
            <a:r>
              <a:rPr lang="en-US"/>
              <a:t>support region-based </a:t>
            </a:r>
            <a:r>
              <a:rPr lang="en-US" dirty="0"/>
              <a:t>design rule check by taking a bounding box and layer range as additional constraints</a:t>
            </a:r>
          </a:p>
          <a:p>
            <a:endParaRPr lang="en-US" dirty="0"/>
          </a:p>
          <a:p>
            <a:r>
              <a:rPr lang="en-US" b="1" dirty="0"/>
              <a:t>[Click]</a:t>
            </a:r>
            <a:r>
              <a:rPr lang="en-US" dirty="0"/>
              <a:t> The output is a list of markers for fixable design rule violations.</a:t>
            </a:r>
          </a:p>
          <a:p>
            <a:endParaRPr lang="en-US" dirty="0"/>
          </a:p>
        </p:txBody>
      </p:sp>
      <p:sp>
        <p:nvSpPr>
          <p:cNvPr id="4" name="Slide Number Placeholder 3"/>
          <p:cNvSpPr>
            <a:spLocks noGrp="1"/>
          </p:cNvSpPr>
          <p:nvPr>
            <p:ph type="sldNum" sz="quarter" idx="5"/>
          </p:nvPr>
        </p:nvSpPr>
        <p:spPr/>
        <p:txBody>
          <a:bodyPr/>
          <a:lstStyle/>
          <a:p>
            <a:fld id="{F5595F73-ECBE-4053-B154-643031F57BC4}" type="slidenum">
              <a:rPr lang="en-US" smtClean="0"/>
              <a:t>13</a:t>
            </a:fld>
            <a:endParaRPr lang="en-US"/>
          </a:p>
        </p:txBody>
      </p:sp>
    </p:spTree>
    <p:extLst>
      <p:ext uri="{BB962C8B-B14F-4D97-AF65-F5344CB8AC3E}">
        <p14:creationId xmlns:p14="http://schemas.microsoft.com/office/powerpoint/2010/main" val="3704463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summarizes the objects in the design layout database. One key information in the table is that the polygons are decomposed into max rectangles before we start the checking process.</a:t>
            </a:r>
          </a:p>
          <a:p>
            <a:endParaRPr lang="en-US" dirty="0"/>
          </a:p>
          <a:p>
            <a:r>
              <a:rPr lang="en-US" b="1" dirty="0"/>
              <a:t>[Click]</a:t>
            </a:r>
            <a:r>
              <a:rPr lang="en-US" dirty="0"/>
              <a:t> Another important information in the table is that objects are either routing or fixed. This is the property that we rely on to differentiate between fixable and non-fixable violations.</a:t>
            </a:r>
          </a:p>
        </p:txBody>
      </p:sp>
      <p:sp>
        <p:nvSpPr>
          <p:cNvPr id="4" name="Slide Number Placeholder 3"/>
          <p:cNvSpPr>
            <a:spLocks noGrp="1"/>
          </p:cNvSpPr>
          <p:nvPr>
            <p:ph type="sldNum" sz="quarter" idx="5"/>
          </p:nvPr>
        </p:nvSpPr>
        <p:spPr/>
        <p:txBody>
          <a:bodyPr/>
          <a:lstStyle/>
          <a:p>
            <a:fld id="{F5595F73-ECBE-4053-B154-643031F57BC4}" type="slidenum">
              <a:rPr lang="en-US" smtClean="0"/>
              <a:t>14</a:t>
            </a:fld>
            <a:endParaRPr lang="en-US"/>
          </a:p>
        </p:txBody>
      </p:sp>
    </p:spTree>
    <p:extLst>
      <p:ext uri="{BB962C8B-B14F-4D97-AF65-F5344CB8AC3E}">
        <p14:creationId xmlns:p14="http://schemas.microsoft.com/office/powerpoint/2010/main" val="1972050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I will present the data structure. Each object in the DRC checking database has a flag to indicate whether it is fixed or routing. And again, this is the key for fixable / non-fixable violation differentiation.</a:t>
            </a:r>
          </a:p>
          <a:p>
            <a:endParaRPr lang="en-US" dirty="0"/>
          </a:p>
          <a:p>
            <a:r>
              <a:rPr lang="en-US" b="1" dirty="0"/>
              <a:t>[Click] </a:t>
            </a:r>
            <a:r>
              <a:rPr lang="en-US" dirty="0"/>
              <a:t>We use the lookup table here to assign the routing / fixed property when we populate the DRC checking database using the objects from the design layout database.</a:t>
            </a:r>
          </a:p>
        </p:txBody>
      </p:sp>
      <p:sp>
        <p:nvSpPr>
          <p:cNvPr id="4" name="Slide Number Placeholder 3"/>
          <p:cNvSpPr>
            <a:spLocks noGrp="1"/>
          </p:cNvSpPr>
          <p:nvPr>
            <p:ph type="sldNum" sz="quarter" idx="5"/>
          </p:nvPr>
        </p:nvSpPr>
        <p:spPr/>
        <p:txBody>
          <a:bodyPr/>
          <a:lstStyle/>
          <a:p>
            <a:fld id="{F5595F73-ECBE-4053-B154-643031F57BC4}" type="slidenum">
              <a:rPr lang="en-US" smtClean="0"/>
              <a:t>15</a:t>
            </a:fld>
            <a:endParaRPr lang="en-US"/>
          </a:p>
        </p:txBody>
      </p:sp>
    </p:spTree>
    <p:extLst>
      <p:ext uri="{BB962C8B-B14F-4D97-AF65-F5344CB8AC3E}">
        <p14:creationId xmlns:p14="http://schemas.microsoft.com/office/powerpoint/2010/main" val="2413633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DRC checking database, we use </a:t>
            </a:r>
            <a:r>
              <a:rPr lang="en-US" dirty="0" err="1"/>
              <a:t>RTree</a:t>
            </a:r>
            <a:r>
              <a:rPr lang="en-US" dirty="0"/>
              <a:t> as the underlying container to enable region query. </a:t>
            </a:r>
          </a:p>
          <a:p>
            <a:endParaRPr lang="en-US" dirty="0"/>
          </a:p>
          <a:p>
            <a:r>
              <a:rPr lang="en-US" b="1" dirty="0"/>
              <a:t>[Click]</a:t>
            </a:r>
            <a:r>
              <a:rPr lang="en-US" dirty="0"/>
              <a:t> For each layer, we build two </a:t>
            </a:r>
            <a:r>
              <a:rPr lang="en-US" dirty="0" err="1"/>
              <a:t>RTrees</a:t>
            </a:r>
            <a:r>
              <a:rPr lang="en-US" dirty="0"/>
              <a:t>, one for max rectangles and the other for edges. Different design rules may need either or both of the </a:t>
            </a:r>
            <a:r>
              <a:rPr lang="en-US" dirty="0" err="1"/>
              <a:t>RTrees</a:t>
            </a:r>
            <a:r>
              <a:rPr lang="en-US" dirty="0"/>
              <a:t>.</a:t>
            </a:r>
          </a:p>
          <a:p>
            <a:endParaRPr lang="en-US" dirty="0"/>
          </a:p>
          <a:p>
            <a:r>
              <a:rPr lang="en-US" b="1" dirty="0"/>
              <a:t>[Click]</a:t>
            </a:r>
            <a:r>
              <a:rPr lang="en-US" dirty="0"/>
              <a:t> As we have seen in the previous slide, each max rectangle and edge has the property to indicate whether it is fixed or routing</a:t>
            </a:r>
          </a:p>
        </p:txBody>
      </p:sp>
      <p:sp>
        <p:nvSpPr>
          <p:cNvPr id="4" name="Slide Number Placeholder 3"/>
          <p:cNvSpPr>
            <a:spLocks noGrp="1"/>
          </p:cNvSpPr>
          <p:nvPr>
            <p:ph type="sldNum" sz="quarter" idx="5"/>
          </p:nvPr>
        </p:nvSpPr>
        <p:spPr/>
        <p:txBody>
          <a:bodyPr/>
          <a:lstStyle/>
          <a:p>
            <a:fld id="{F5595F73-ECBE-4053-B154-643031F57BC4}" type="slidenum">
              <a:rPr lang="en-US" smtClean="0"/>
              <a:t>16</a:t>
            </a:fld>
            <a:endParaRPr lang="en-US"/>
          </a:p>
        </p:txBody>
      </p:sp>
    </p:spTree>
    <p:extLst>
      <p:ext uri="{BB962C8B-B14F-4D97-AF65-F5344CB8AC3E}">
        <p14:creationId xmlns:p14="http://schemas.microsoft.com/office/powerpoint/2010/main" val="3019359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high-level flow for DRC check for a single object.</a:t>
            </a:r>
          </a:p>
          <a:p>
            <a:endParaRPr lang="en-US" dirty="0"/>
          </a:p>
          <a:p>
            <a:r>
              <a:rPr lang="en-US" dirty="0"/>
              <a:t>Given a design rule and the object we want to check, </a:t>
            </a:r>
            <a:r>
              <a:rPr lang="en-US" b="1" dirty="0"/>
              <a:t>[Click]</a:t>
            </a:r>
            <a:r>
              <a:rPr lang="en-US" dirty="0"/>
              <a:t> we first check whether the intrinsic and extrinsic properties are satisfied. If not satisfied, the rule is not triggered, and we say it is clean.</a:t>
            </a:r>
          </a:p>
          <a:p>
            <a:endParaRPr lang="en-US" dirty="0"/>
          </a:p>
          <a:p>
            <a:r>
              <a:rPr lang="en-US" dirty="0"/>
              <a:t>If the rule is triggered, we then perform region query based on the spacing value to query potential violating objects. </a:t>
            </a:r>
            <a:r>
              <a:rPr lang="en-US" b="1" dirty="0"/>
              <a:t>[Click]</a:t>
            </a:r>
            <a:r>
              <a:rPr lang="en-US" dirty="0"/>
              <a:t> If the distance between the objects is indeed shorter than required spacing value, it is a violation. Last, we need to recognize whether it is fixable violation or not. </a:t>
            </a:r>
            <a:r>
              <a:rPr lang="en-US" b="1" dirty="0"/>
              <a:t>[Click] </a:t>
            </a:r>
            <a:r>
              <a:rPr lang="en-US" b="0" dirty="0"/>
              <a:t>W</a:t>
            </a:r>
            <a:r>
              <a:rPr lang="en-US" dirty="0"/>
              <a:t>e check the fixed / routing property of the objects involved in the violation, and we only return a violation marker if at least one party involved in the violation is a routing object.</a:t>
            </a:r>
          </a:p>
        </p:txBody>
      </p:sp>
      <p:sp>
        <p:nvSpPr>
          <p:cNvPr id="4" name="Slide Number Placeholder 3"/>
          <p:cNvSpPr>
            <a:spLocks noGrp="1"/>
          </p:cNvSpPr>
          <p:nvPr>
            <p:ph type="sldNum" sz="quarter" idx="5"/>
          </p:nvPr>
        </p:nvSpPr>
        <p:spPr/>
        <p:txBody>
          <a:bodyPr/>
          <a:lstStyle/>
          <a:p>
            <a:fld id="{F5595F73-ECBE-4053-B154-643031F57BC4}" type="slidenum">
              <a:rPr lang="en-US" smtClean="0"/>
              <a:t>17</a:t>
            </a:fld>
            <a:endParaRPr lang="en-US"/>
          </a:p>
        </p:txBody>
      </p:sp>
    </p:spTree>
    <p:extLst>
      <p:ext uri="{BB962C8B-B14F-4D97-AF65-F5344CB8AC3E}">
        <p14:creationId xmlns:p14="http://schemas.microsoft.com/office/powerpoint/2010/main" val="1880524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100"/>
            </a:pPr>
            <a:fld id="{00000000-1234-1234-1234-123412341234}" type="slidenum">
              <a:rPr lang="en-US" sz="1100">
                <a:solidFill>
                  <a:schemeClr val="dk1"/>
                </a:solidFill>
                <a:latin typeface="Calibri"/>
                <a:ea typeface="Calibri"/>
                <a:cs typeface="Calibri"/>
                <a:sym typeface="Calibri"/>
              </a:rPr>
              <a:pPr algn="r">
                <a:buSzPts val="1100"/>
              </a:pPr>
              <a:t>19</a:t>
            </a:fld>
            <a:endParaRPr lang="en-US" sz="11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2807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at end about the good results …</a:t>
            </a:r>
          </a:p>
        </p:txBody>
      </p:sp>
      <p:sp>
        <p:nvSpPr>
          <p:cNvPr id="4" name="Slide Number Placeholder 3"/>
          <p:cNvSpPr>
            <a:spLocks noGrp="1"/>
          </p:cNvSpPr>
          <p:nvPr>
            <p:ph type="sldNum" sz="quarter" idx="5"/>
          </p:nvPr>
        </p:nvSpPr>
        <p:spPr/>
        <p:txBody>
          <a:bodyPr/>
          <a:lstStyle/>
          <a:p>
            <a:fld id="{F5595F73-ECBE-4053-B154-643031F57BC4}" type="slidenum">
              <a:rPr lang="en-US" smtClean="0"/>
              <a:t>26</a:t>
            </a:fld>
            <a:endParaRPr lang="en-US"/>
          </a:p>
        </p:txBody>
      </p:sp>
    </p:spTree>
    <p:extLst>
      <p:ext uri="{BB962C8B-B14F-4D97-AF65-F5344CB8AC3E}">
        <p14:creationId xmlns:p14="http://schemas.microsoft.com/office/powerpoint/2010/main" val="119017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574EFAE0-8FBA-B661-E06E-565B5182779C}"/>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E9CE95B0-199E-D84F-0E54-5CA34C22793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DC3F648-C757-C1F2-22E8-D6EA531548B9}"/>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04CF7D3C-E765-556E-9BA8-2BD714EB6338}"/>
              </a:ext>
            </a:extLst>
          </p:cNvPr>
          <p:cNvSpPr>
            <a:spLocks noGrp="1" noRot="1" noChangeAspect="1"/>
          </p:cNvSpPr>
          <p:nvPr>
            <p:ph type="sldImg" idx="2"/>
          </p:nvPr>
        </p:nvSpPr>
        <p:spPr>
          <a:xfrm>
            <a:off x="-431800" y="939800"/>
            <a:ext cx="6261100" cy="46958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96BB8A16-3282-7204-287B-AF4D86963F64}"/>
              </a:ext>
            </a:extLst>
          </p:cNvPr>
          <p:cNvSpPr txBox="1">
            <a:spLocks noGrp="1"/>
          </p:cNvSpPr>
          <p:nvPr>
            <p:ph type="body" idx="1"/>
          </p:nvPr>
        </p:nvSpPr>
        <p:spPr>
          <a:xfrm>
            <a:off x="539647" y="5948570"/>
            <a:ext cx="4317167" cy="5635487"/>
          </a:xfrm>
          <a:prstGeom prst="rect">
            <a:avLst/>
          </a:prstGeom>
        </p:spPr>
        <p:txBody>
          <a:bodyPr spcFirstLastPara="1" wrap="square" lIns="94821" tIns="94821" rIns="94821" bIns="94821" anchor="t" anchorCtr="0">
            <a:noAutofit/>
          </a:bodyPr>
          <a:lstStyle/>
          <a:p>
            <a:pPr marL="0" indent="0"/>
            <a:endParaRPr/>
          </a:p>
        </p:txBody>
      </p:sp>
    </p:spTree>
    <p:extLst>
      <p:ext uri="{BB962C8B-B14F-4D97-AF65-F5344CB8AC3E}">
        <p14:creationId xmlns:p14="http://schemas.microsoft.com/office/powerpoint/2010/main" val="505950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Pin access defines the way we make connection to a pin. We can access a pin by either connecting a wire to the pin or drop a via on the pin. The left figure illustrates a wire access where the yellow lines indicate the wire connection and the right figure shows a via access. In most technologies, via access is the preferred way for pin access. In this work, our focus is on via access.</a:t>
            </a:r>
          </a:p>
          <a:p>
            <a:endParaRPr lang="en-US" dirty="0"/>
          </a:p>
          <a:p>
            <a:r>
              <a:rPr lang="en-US" b="1" dirty="0"/>
              <a:t>[Click]</a:t>
            </a:r>
            <a:r>
              <a:rPr lang="en-US" dirty="0"/>
              <a:t> Pin access is critical to decrease DRCs in detailed routing. As you can imagine, failure in pin access would result in repeating violation patterns since the mistake would be copied everywhere.</a:t>
            </a:r>
          </a:p>
          <a:p>
            <a:endParaRPr lang="en-US" dirty="0"/>
          </a:p>
          <a:p>
            <a:r>
              <a:rPr lang="en-US" b="1" dirty="0"/>
              <a:t>[Click]</a:t>
            </a:r>
            <a:r>
              <a:rPr lang="en-US" dirty="0"/>
              <a:t> Therefore, a pre-routing, robust and scalable pin access analysis is a very important building block towards a DRC-clean routing solution.</a:t>
            </a:r>
          </a:p>
        </p:txBody>
      </p:sp>
      <p:sp>
        <p:nvSpPr>
          <p:cNvPr id="4" name="Slide Number Placeholder 3"/>
          <p:cNvSpPr>
            <a:spLocks noGrp="1"/>
          </p:cNvSpPr>
          <p:nvPr>
            <p:ph type="sldNum" sz="quarter" idx="5"/>
          </p:nvPr>
        </p:nvSpPr>
        <p:spPr/>
        <p:txBody>
          <a:bodyPr/>
          <a:lstStyle/>
          <a:p>
            <a:fld id="{F5595F73-ECBE-4053-B154-643031F57BC4}" type="slidenum">
              <a:rPr lang="en-US" smtClean="0"/>
              <a:t>28</a:t>
            </a:fld>
            <a:endParaRPr lang="en-US"/>
          </a:p>
        </p:txBody>
      </p:sp>
    </p:spTree>
    <p:extLst>
      <p:ext uri="{BB962C8B-B14F-4D97-AF65-F5344CB8AC3E}">
        <p14:creationId xmlns:p14="http://schemas.microsoft.com/office/powerpoint/2010/main" val="3040625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 works usually assume on-track pin access. Also, they usually assume alignment between routing track and placement site. However, such assumptions do not always hold as we can see from the contest benchmarks.</a:t>
            </a:r>
          </a:p>
          <a:p>
            <a:endParaRPr lang="en-US" dirty="0"/>
          </a:p>
          <a:p>
            <a:r>
              <a:rPr lang="en-US" b="1" dirty="0"/>
              <a:t>[Click]</a:t>
            </a:r>
            <a:r>
              <a:rPr lang="en-US" dirty="0"/>
              <a:t> Other work proposes lookup table-based pin access analysis for abutting cell pairs. However, such approach is not scalable since for a standard cell library with reasonable size, using their approach could easily end up having more than 10 million combinations. </a:t>
            </a:r>
          </a:p>
          <a:p>
            <a:endParaRPr lang="en-US" dirty="0"/>
          </a:p>
          <a:p>
            <a:r>
              <a:rPr lang="en-US" b="1" dirty="0"/>
              <a:t>[Click]</a:t>
            </a:r>
            <a:r>
              <a:rPr lang="en-US" dirty="0"/>
              <a:t> In this work, we proposed a robust pin access point enumeration, followed by  boundary conflict-aware access pattern generation. We apply dynamic programming-based access pattern selection for cluster of standard cell instances</a:t>
            </a:r>
          </a:p>
        </p:txBody>
      </p:sp>
      <p:sp>
        <p:nvSpPr>
          <p:cNvPr id="4" name="Slide Number Placeholder 3"/>
          <p:cNvSpPr>
            <a:spLocks noGrp="1"/>
          </p:cNvSpPr>
          <p:nvPr>
            <p:ph type="sldNum" sz="quarter" idx="5"/>
          </p:nvPr>
        </p:nvSpPr>
        <p:spPr/>
        <p:txBody>
          <a:bodyPr/>
          <a:lstStyle/>
          <a:p>
            <a:fld id="{F5595F73-ECBE-4053-B154-643031F57BC4}" type="slidenum">
              <a:rPr lang="en-US" smtClean="0"/>
              <a:t>29</a:t>
            </a:fld>
            <a:endParaRPr lang="en-US"/>
          </a:p>
        </p:txBody>
      </p:sp>
    </p:spTree>
    <p:extLst>
      <p:ext uri="{BB962C8B-B14F-4D97-AF65-F5344CB8AC3E}">
        <p14:creationId xmlns:p14="http://schemas.microsoft.com/office/powerpoint/2010/main" val="996205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take a look at what pin access analysis actually does on a design level. We use the largest testcase in the contest benchmark suite as an example. The testcase has 290K standard cell instances and 992K nets.</a:t>
            </a:r>
          </a:p>
          <a:p>
            <a:endParaRPr lang="en-US" dirty="0"/>
          </a:p>
          <a:p>
            <a:r>
              <a:rPr lang="en-US" b="1" dirty="0"/>
              <a:t>[Click]</a:t>
            </a:r>
            <a:r>
              <a:rPr lang="en-US" dirty="0"/>
              <a:t> We can see that for each instance in the design, we are able to give mutually DRC-clean pin access solution in around 4 minutes with single thread. The red dots in the right figure indicate the via access for each pin.</a:t>
            </a:r>
          </a:p>
        </p:txBody>
      </p:sp>
      <p:sp>
        <p:nvSpPr>
          <p:cNvPr id="4" name="Slide Number Placeholder 3"/>
          <p:cNvSpPr>
            <a:spLocks noGrp="1"/>
          </p:cNvSpPr>
          <p:nvPr>
            <p:ph type="sldNum" sz="quarter" idx="5"/>
          </p:nvPr>
        </p:nvSpPr>
        <p:spPr/>
        <p:txBody>
          <a:bodyPr/>
          <a:lstStyle/>
          <a:p>
            <a:fld id="{F5595F73-ECBE-4053-B154-643031F57BC4}" type="slidenum">
              <a:rPr lang="en-US" smtClean="0"/>
              <a:t>30</a:t>
            </a:fld>
            <a:endParaRPr lang="en-US"/>
          </a:p>
        </p:txBody>
      </p:sp>
    </p:spTree>
    <p:extLst>
      <p:ext uri="{BB962C8B-B14F-4D97-AF65-F5344CB8AC3E}">
        <p14:creationId xmlns:p14="http://schemas.microsoft.com/office/powerpoint/2010/main" val="3734271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the approach is scalable and robust, let’s find out how it actually works.</a:t>
            </a:r>
          </a:p>
          <a:p>
            <a:endParaRPr lang="en-US" dirty="0"/>
          </a:p>
          <a:p>
            <a:r>
              <a:rPr lang="en-US" dirty="0"/>
              <a:t>In this work, we propose a multi-level hierarchical pin access analysis. The bottom level is unique instance pin level, the middle level is unique instance level and the top level is instance cluster level. I will give more details on unique instance in the next slide.</a:t>
            </a:r>
          </a:p>
          <a:p>
            <a:endParaRPr lang="en-US" dirty="0"/>
          </a:p>
          <a:p>
            <a:r>
              <a:rPr lang="en-US" b="1" dirty="0"/>
              <a:t>[Click]</a:t>
            </a:r>
            <a:r>
              <a:rPr lang="en-US" dirty="0"/>
              <a:t> Our approach has very scalable memory usage since we perform the analysis on demand.</a:t>
            </a:r>
          </a:p>
          <a:p>
            <a:endParaRPr lang="en-US" dirty="0"/>
          </a:p>
          <a:p>
            <a:r>
              <a:rPr lang="en-US" b="1" dirty="0"/>
              <a:t>[Click]</a:t>
            </a:r>
            <a:r>
              <a:rPr lang="en-US" dirty="0"/>
              <a:t> Also, our approach is very scalable thanks to the robust DRC engine. In our experiment, more than 2 million DRC engine calls can be done within 8 minutes using single thread.</a:t>
            </a:r>
          </a:p>
        </p:txBody>
      </p:sp>
      <p:sp>
        <p:nvSpPr>
          <p:cNvPr id="4" name="Slide Number Placeholder 3"/>
          <p:cNvSpPr>
            <a:spLocks noGrp="1"/>
          </p:cNvSpPr>
          <p:nvPr>
            <p:ph type="sldNum" sz="quarter" idx="5"/>
          </p:nvPr>
        </p:nvSpPr>
        <p:spPr/>
        <p:txBody>
          <a:bodyPr/>
          <a:lstStyle/>
          <a:p>
            <a:fld id="{F5595F73-ECBE-4053-B154-643031F57BC4}" type="slidenum">
              <a:rPr lang="en-US" smtClean="0"/>
              <a:t>31</a:t>
            </a:fld>
            <a:endParaRPr lang="en-US"/>
          </a:p>
        </p:txBody>
      </p:sp>
    </p:spTree>
    <p:extLst>
      <p:ext uri="{BB962C8B-B14F-4D97-AF65-F5344CB8AC3E}">
        <p14:creationId xmlns:p14="http://schemas.microsoft.com/office/powerpoint/2010/main" val="2439950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slide, we mentioned unique instance, now I will give more details on it.</a:t>
            </a:r>
          </a:p>
          <a:p>
            <a:endParaRPr lang="en-US" dirty="0"/>
          </a:p>
          <a:p>
            <a:r>
              <a:rPr lang="en-US" dirty="0"/>
              <a:t>The concept is proposed to address the routing track and placement site misalignment.</a:t>
            </a:r>
          </a:p>
          <a:p>
            <a:endParaRPr lang="en-US" dirty="0"/>
          </a:p>
          <a:p>
            <a:r>
              <a:rPr lang="en-US" b="1" dirty="0"/>
              <a:t>[Click] </a:t>
            </a:r>
            <a:r>
              <a:rPr lang="en-US" dirty="0"/>
              <a:t>Each unique instance is defined by a signature consisting of the following three components. The cell master (for example BUFFX4), the orientation and the offsets of track patterns.</a:t>
            </a:r>
          </a:p>
          <a:p>
            <a:endParaRPr lang="en-US" dirty="0"/>
          </a:p>
          <a:p>
            <a:r>
              <a:rPr lang="en-US" b="1" dirty="0"/>
              <a:t>[Click] </a:t>
            </a:r>
            <a:r>
              <a:rPr lang="en-US" dirty="0"/>
              <a:t>Two cell instances would point to the same unique instance if they have the same signature.</a:t>
            </a:r>
          </a:p>
          <a:p>
            <a:endParaRPr lang="en-US" dirty="0"/>
          </a:p>
          <a:p>
            <a:r>
              <a:rPr lang="en-US" dirty="0"/>
              <a:t>Figure below shows two unique instances. Although they are from the same cell master and have the same orientation, but they are considered as two unique instances because they have different M1 track offsets.</a:t>
            </a:r>
          </a:p>
        </p:txBody>
      </p:sp>
      <p:sp>
        <p:nvSpPr>
          <p:cNvPr id="4" name="Slide Number Placeholder 3"/>
          <p:cNvSpPr>
            <a:spLocks noGrp="1"/>
          </p:cNvSpPr>
          <p:nvPr>
            <p:ph type="sldNum" sz="quarter" idx="5"/>
          </p:nvPr>
        </p:nvSpPr>
        <p:spPr/>
        <p:txBody>
          <a:bodyPr/>
          <a:lstStyle/>
          <a:p>
            <a:fld id="{F5595F73-ECBE-4053-B154-643031F57BC4}" type="slidenum">
              <a:rPr lang="en-US" smtClean="0"/>
              <a:t>32</a:t>
            </a:fld>
            <a:endParaRPr lang="en-US"/>
          </a:p>
        </p:txBody>
      </p:sp>
    </p:spTree>
    <p:extLst>
      <p:ext uri="{BB962C8B-B14F-4D97-AF65-F5344CB8AC3E}">
        <p14:creationId xmlns:p14="http://schemas.microsoft.com/office/powerpoint/2010/main" val="3357779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gives the definitions we use in this work. </a:t>
            </a:r>
          </a:p>
          <a:p>
            <a:endParaRPr lang="en-US" dirty="0"/>
          </a:p>
          <a:p>
            <a:r>
              <a:rPr lang="en-US" dirty="0"/>
              <a:t>An access point for a pin is the location (x, y, and layer) that detailed router can make route to. As mentioned before, via connection to a pin is usually preferred.</a:t>
            </a:r>
          </a:p>
          <a:p>
            <a:endParaRPr lang="en-US" dirty="0"/>
          </a:p>
          <a:p>
            <a:r>
              <a:rPr lang="en-US" b="1" dirty="0"/>
              <a:t>[Click]</a:t>
            </a:r>
            <a:r>
              <a:rPr lang="en-US" dirty="0"/>
              <a:t> A valid access point is an access point that allows DRC-clean routing. </a:t>
            </a:r>
          </a:p>
          <a:p>
            <a:endParaRPr lang="en-US" dirty="0"/>
          </a:p>
          <a:p>
            <a:r>
              <a:rPr lang="en-US" b="1" dirty="0"/>
              <a:t>[Click]</a:t>
            </a:r>
            <a:r>
              <a:rPr lang="en-US" dirty="0"/>
              <a:t> A valid access pattern is a combination of mutually DRC-clean access points where each pin has one access point. A valid access pattern is composed of the access points along the green dashed line.</a:t>
            </a:r>
          </a:p>
        </p:txBody>
      </p:sp>
      <p:sp>
        <p:nvSpPr>
          <p:cNvPr id="4" name="Slide Number Placeholder 3"/>
          <p:cNvSpPr>
            <a:spLocks noGrp="1"/>
          </p:cNvSpPr>
          <p:nvPr>
            <p:ph type="sldNum" sz="quarter" idx="5"/>
          </p:nvPr>
        </p:nvSpPr>
        <p:spPr/>
        <p:txBody>
          <a:bodyPr/>
          <a:lstStyle/>
          <a:p>
            <a:fld id="{F5595F73-ECBE-4053-B154-643031F57BC4}" type="slidenum">
              <a:rPr lang="en-US" smtClean="0"/>
              <a:t>33</a:t>
            </a:fld>
            <a:endParaRPr lang="en-US"/>
          </a:p>
        </p:txBody>
      </p:sp>
    </p:spTree>
    <p:extLst>
      <p:ext uri="{BB962C8B-B14F-4D97-AF65-F5344CB8AC3E}">
        <p14:creationId xmlns:p14="http://schemas.microsoft.com/office/powerpoint/2010/main" val="2210535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precedent?)</a:t>
            </a:r>
          </a:p>
        </p:txBody>
      </p:sp>
      <p:sp>
        <p:nvSpPr>
          <p:cNvPr id="4" name="Slide Number Placeholder 3"/>
          <p:cNvSpPr>
            <a:spLocks noGrp="1"/>
          </p:cNvSpPr>
          <p:nvPr>
            <p:ph type="sldNum" sz="quarter" idx="5"/>
          </p:nvPr>
        </p:nvSpPr>
        <p:spPr/>
        <p:txBody>
          <a:bodyPr/>
          <a:lstStyle/>
          <a:p>
            <a:fld id="{F5595F73-ECBE-4053-B154-643031F57BC4}" type="slidenum">
              <a:rPr lang="en-US" smtClean="0"/>
              <a:t>34</a:t>
            </a:fld>
            <a:endParaRPr lang="en-US"/>
          </a:p>
        </p:txBody>
      </p:sp>
    </p:spTree>
    <p:extLst>
      <p:ext uri="{BB962C8B-B14F-4D97-AF65-F5344CB8AC3E}">
        <p14:creationId xmlns:p14="http://schemas.microsoft.com/office/powerpoint/2010/main" val="3883478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technology and standard cell libraries can have standard cell design with widely different characteristics. In order to make the pin access analysis robust, we propose the four following coordinate types with their corresponding cost. The coordinate type with lower cost is preferred.</a:t>
            </a:r>
          </a:p>
          <a:p>
            <a:endParaRPr lang="en-US" dirty="0"/>
          </a:p>
          <a:p>
            <a:r>
              <a:rPr lang="en-US" dirty="0"/>
              <a:t>In the figures below, we illustrate the four coordinate types using y-coordinate. </a:t>
            </a:r>
          </a:p>
          <a:p>
            <a:endParaRPr lang="en-US" dirty="0"/>
          </a:p>
          <a:p>
            <a:r>
              <a:rPr lang="en-US" dirty="0"/>
              <a:t>[Skip if ROOT] Via enclosure is the metal part of a via that is shown in dotted texture. For on-track coordinate, we can see that the y-coordinate of the via center is aligned with routing track. For half-track coordinate, the y-coordinate of the via center is aligned with the midpoint of the two neighboring routing tracks. For shape-center coordinate, the y-coordinate of the via center is aligned with the midpoint of top and bottom edge of the pin rectangle. And for the enclosure boundary, the via enclosure aligns with pin shape boundary.</a:t>
            </a:r>
          </a:p>
          <a:p>
            <a:endParaRPr lang="en-US" dirty="0"/>
          </a:p>
          <a:p>
            <a:r>
              <a:rPr lang="en-US" dirty="0"/>
              <a:t>In case on-track and half-track have design rule violations as shown in the figures, we would prefer to use the coordinate types with higher cost since DRC clean is the first priority.</a:t>
            </a:r>
          </a:p>
        </p:txBody>
      </p:sp>
      <p:sp>
        <p:nvSpPr>
          <p:cNvPr id="4" name="Slide Number Placeholder 3"/>
          <p:cNvSpPr>
            <a:spLocks noGrp="1"/>
          </p:cNvSpPr>
          <p:nvPr>
            <p:ph type="sldNum" sz="quarter" idx="5"/>
          </p:nvPr>
        </p:nvSpPr>
        <p:spPr/>
        <p:txBody>
          <a:bodyPr/>
          <a:lstStyle/>
          <a:p>
            <a:fld id="{F5595F73-ECBE-4053-B154-643031F57BC4}" type="slidenum">
              <a:rPr lang="en-US" smtClean="0"/>
              <a:t>35</a:t>
            </a:fld>
            <a:endParaRPr lang="en-US"/>
          </a:p>
        </p:txBody>
      </p:sp>
    </p:spTree>
    <p:extLst>
      <p:ext uri="{BB962C8B-B14F-4D97-AF65-F5344CB8AC3E}">
        <p14:creationId xmlns:p14="http://schemas.microsoft.com/office/powerpoint/2010/main" val="23073293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procedure to generate access points for a unique instance pin.</a:t>
            </a:r>
          </a:p>
          <a:p>
            <a:endParaRPr lang="en-US" dirty="0"/>
          </a:p>
          <a:p>
            <a:r>
              <a:rPr lang="en-US" dirty="0"/>
              <a:t>[Skip if ROOT] For each coordinate type along x and y directions, we enumerate access point and validate with DRC engine. If an access point is DRC-clean, then we push it to the return list. A threshold k can be tuned to balance between robustness and runtime.</a:t>
            </a:r>
          </a:p>
        </p:txBody>
      </p:sp>
      <p:sp>
        <p:nvSpPr>
          <p:cNvPr id="4" name="Slide Number Placeholder 3"/>
          <p:cNvSpPr>
            <a:spLocks noGrp="1"/>
          </p:cNvSpPr>
          <p:nvPr>
            <p:ph type="sldNum" sz="quarter" idx="5"/>
          </p:nvPr>
        </p:nvSpPr>
        <p:spPr/>
        <p:txBody>
          <a:bodyPr/>
          <a:lstStyle/>
          <a:p>
            <a:fld id="{F5595F73-ECBE-4053-B154-643031F57BC4}" type="slidenum">
              <a:rPr lang="en-US" smtClean="0"/>
              <a:t>36</a:t>
            </a:fld>
            <a:endParaRPr lang="en-US"/>
          </a:p>
        </p:txBody>
      </p:sp>
    </p:spTree>
    <p:extLst>
      <p:ext uri="{BB962C8B-B14F-4D97-AF65-F5344CB8AC3E}">
        <p14:creationId xmlns:p14="http://schemas.microsoft.com/office/powerpoint/2010/main" val="1768235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88171" y="4605740"/>
            <a:ext cx="5434938" cy="4363332"/>
          </a:xfrm>
          <a:prstGeom prst="rect">
            <a:avLst/>
          </a:prstGeom>
          <a:noFill/>
          <a:ln>
            <a:noFill/>
          </a:ln>
        </p:spPr>
        <p:txBody>
          <a:bodyPr spcFirstLastPara="1" wrap="square" lIns="97714" tIns="48831" rIns="97714" bIns="48831" anchor="t" anchorCtr="0">
            <a:noAutofit/>
          </a:bodyPr>
          <a:lstStyle/>
          <a:p>
            <a:r>
              <a:rPr lang="en-US" kern="1200" dirty="0">
                <a:solidFill>
                  <a:schemeClr val="tx1"/>
                </a:solidFill>
                <a:latin typeface="+mn-lt"/>
                <a:ea typeface="+mn-ea"/>
                <a:cs typeface="+mn-cs"/>
              </a:rPr>
              <a:t> </a:t>
            </a:r>
          </a:p>
          <a:p>
            <a:pPr marL="29641">
              <a:spcAft>
                <a:spcPts val="830"/>
              </a:spcAft>
            </a:pPr>
            <a:r>
              <a:rPr lang="en-US" dirty="0">
                <a:solidFill>
                  <a:srgbClr val="000000"/>
                </a:solidFill>
                <a:latin typeface="Calibri" panose="020F0502020204030204" pitchFamily="34" charset="0"/>
              </a:rPr>
              <a:t>If we go ahead with routing, here is the final result -- </a:t>
            </a:r>
          </a:p>
          <a:p>
            <a:pPr marL="29641">
              <a:spcAft>
                <a:spcPts val="830"/>
              </a:spcAft>
            </a:pPr>
            <a:endParaRPr lang="en-US" b="0" dirty="0">
              <a:effectLst/>
            </a:endParaRPr>
          </a:p>
          <a:p>
            <a:br>
              <a:rPr lang="en-US" dirty="0"/>
            </a:br>
            <a:endParaRPr lang="en-US" dirty="0"/>
          </a:p>
          <a:p>
            <a:pPr marL="0" indent="0" defTabSz="948507">
              <a:defRPr/>
            </a:pPr>
            <a:endParaRPr lang="en-US" dirty="0"/>
          </a:p>
          <a:p>
            <a:pPr marL="0" indent="0" defTabSz="948507">
              <a:defRPr/>
            </a:pPr>
            <a:endParaRPr lang="en-US" dirty="0"/>
          </a:p>
          <a:p>
            <a:pPr marL="0" indent="0" defTabSz="948507">
              <a:defRPr/>
            </a:pPr>
            <a:endParaRPr lang="en-US" dirty="0"/>
          </a:p>
          <a:p>
            <a:pPr marL="0" indent="0" defTabSz="948507">
              <a:defRPr/>
            </a:pPr>
            <a:endParaRPr lang="en-US" dirty="0"/>
          </a:p>
          <a:p>
            <a:pPr marL="0" indent="0" defTabSz="948507">
              <a:defRPr/>
            </a:pPr>
            <a:endParaRPr lang="en-US" dirty="0"/>
          </a:p>
          <a:p>
            <a:pPr marL="0" indent="0" defTabSz="948507">
              <a:defRPr/>
            </a:pPr>
            <a:endParaRPr lang="en-US" dirty="0"/>
          </a:p>
          <a:p>
            <a:pPr marL="0" indent="0" defTabSz="948507">
              <a:defRPr/>
            </a:pPr>
            <a:endParaRPr lang="en-US" dirty="0"/>
          </a:p>
          <a:p>
            <a:pPr marL="0" indent="0" defTabSz="948507">
              <a:defRPr/>
            </a:pPr>
            <a:endParaRPr lang="en-US" dirty="0"/>
          </a:p>
          <a:p>
            <a:pPr marL="0" indent="0" defTabSz="948507">
              <a:defRPr/>
            </a:pPr>
            <a:endParaRPr lang="en-US" dirty="0"/>
          </a:p>
          <a:p>
            <a:pPr marL="0" indent="0" defTabSz="948507">
              <a:defRPr/>
            </a:pPr>
            <a:endParaRPr lang="en-US" dirty="0"/>
          </a:p>
          <a:p>
            <a:pPr marL="0" indent="0" defTabSz="948507">
              <a:defRPr/>
            </a:pPr>
            <a:endParaRPr lang="en-US" dirty="0"/>
          </a:p>
          <a:p>
            <a:pPr marL="0" indent="0"/>
            <a:endParaRPr lang="en-US" dirty="0"/>
          </a:p>
          <a:p>
            <a:pPr marL="0" indent="0"/>
            <a:endParaRPr lang="en-US" dirty="0"/>
          </a:p>
          <a:p>
            <a:pPr marL="0" indent="0"/>
            <a:endParaRPr dirty="0"/>
          </a:p>
        </p:txBody>
      </p:sp>
      <p:sp>
        <p:nvSpPr>
          <p:cNvPr id="345" name="Google Shape;345;p7:notes"/>
          <p:cNvSpPr>
            <a:spLocks noGrp="1" noRot="1" noChangeAspect="1"/>
          </p:cNvSpPr>
          <p:nvPr>
            <p:ph type="sldImg" idx="2"/>
          </p:nvPr>
        </p:nvSpPr>
        <p:spPr>
          <a:xfrm>
            <a:off x="1282700" y="728663"/>
            <a:ext cx="4846638" cy="36337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28001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generated access points for each unique instance pin, it’s time to generate access patterns for a unique instance.</a:t>
            </a:r>
          </a:p>
          <a:p>
            <a:endParaRPr lang="en-US" dirty="0"/>
          </a:p>
          <a:p>
            <a:r>
              <a:rPr lang="en-US" dirty="0"/>
              <a:t>We take the valid access points of pins in a unique instance as inputs, and we generate valid access patterns for the unique instance using the flow shown in the figure.</a:t>
            </a:r>
          </a:p>
          <a:p>
            <a:endParaRPr lang="en-US" dirty="0"/>
          </a:p>
          <a:p>
            <a:r>
              <a:rPr lang="en-US" dirty="0"/>
              <a:t>[Skip if ROOT] We first order the pins in the unique instance. Then, we construct a pin access graph based on the pin orders. Using the graph, we iteratively generate different access patterns until we have enough access patterns, or a max iteration number is reached. Last, we use DRC engine again to check the legality of the pattern. </a:t>
            </a:r>
          </a:p>
        </p:txBody>
      </p:sp>
      <p:sp>
        <p:nvSpPr>
          <p:cNvPr id="4" name="Slide Number Placeholder 3"/>
          <p:cNvSpPr>
            <a:spLocks noGrp="1"/>
          </p:cNvSpPr>
          <p:nvPr>
            <p:ph type="sldNum" sz="quarter" idx="5"/>
          </p:nvPr>
        </p:nvSpPr>
        <p:spPr/>
        <p:txBody>
          <a:bodyPr/>
          <a:lstStyle/>
          <a:p>
            <a:fld id="{F5595F73-ECBE-4053-B154-643031F57BC4}" type="slidenum">
              <a:rPr lang="en-US" smtClean="0"/>
              <a:t>37</a:t>
            </a:fld>
            <a:endParaRPr lang="en-US"/>
          </a:p>
        </p:txBody>
      </p:sp>
    </p:spTree>
    <p:extLst>
      <p:ext uri="{BB962C8B-B14F-4D97-AF65-F5344CB8AC3E}">
        <p14:creationId xmlns:p14="http://schemas.microsoft.com/office/powerpoint/2010/main" val="23301671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pin ordering step, we sort pins according to their average x coordinate of valid access points.</a:t>
            </a:r>
          </a:p>
          <a:p>
            <a:endParaRPr lang="en-US" dirty="0"/>
          </a:p>
          <a:p>
            <a:r>
              <a:rPr lang="en-US" b="1" dirty="0"/>
              <a:t>[Click]</a:t>
            </a:r>
            <a:r>
              <a:rPr lang="en-US" dirty="0"/>
              <a:t> The idea behind the sorting metric is that neighbors in the sorted pin list are more likely to have conflicts due to violations. For example, pin A and pin B are more likely to have conflict compared to pin A and pin C.</a:t>
            </a:r>
          </a:p>
        </p:txBody>
      </p:sp>
      <p:sp>
        <p:nvSpPr>
          <p:cNvPr id="4" name="Slide Number Placeholder 3"/>
          <p:cNvSpPr>
            <a:spLocks noGrp="1"/>
          </p:cNvSpPr>
          <p:nvPr>
            <p:ph type="sldNum" sz="quarter" idx="5"/>
          </p:nvPr>
        </p:nvSpPr>
        <p:spPr/>
        <p:txBody>
          <a:bodyPr/>
          <a:lstStyle/>
          <a:p>
            <a:fld id="{F5595F73-ECBE-4053-B154-643031F57BC4}" type="slidenum">
              <a:rPr lang="en-US" smtClean="0"/>
              <a:t>38</a:t>
            </a:fld>
            <a:endParaRPr lang="en-US"/>
          </a:p>
        </p:txBody>
      </p:sp>
    </p:spTree>
    <p:extLst>
      <p:ext uri="{BB962C8B-B14F-4D97-AF65-F5344CB8AC3E}">
        <p14:creationId xmlns:p14="http://schemas.microsoft.com/office/powerpoint/2010/main" val="22830582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pin ordering, we build a graph for access pattern generation.</a:t>
            </a:r>
          </a:p>
          <a:p>
            <a:endParaRPr lang="en-US" dirty="0"/>
          </a:p>
          <a:p>
            <a:r>
              <a:rPr lang="en-US" dirty="0"/>
              <a:t>Each vertex is a valid access point marked with pin index and access point index. For example, 23 means the third access point of the second pin.</a:t>
            </a:r>
          </a:p>
          <a:p>
            <a:endParaRPr lang="en-US" dirty="0"/>
          </a:p>
          <a:p>
            <a:r>
              <a:rPr lang="en-US" dirty="0"/>
              <a:t>We introduce virtual start and end vertices.</a:t>
            </a:r>
          </a:p>
          <a:p>
            <a:endParaRPr lang="en-US" dirty="0"/>
          </a:p>
          <a:p>
            <a:r>
              <a:rPr lang="en-US" b="1" dirty="0"/>
              <a:t>[Click]</a:t>
            </a:r>
            <a:r>
              <a:rPr lang="en-US" dirty="0"/>
              <a:t> Each pin corresponds to a “group” of vertices in the graph. [Skip if ROOT] In the graph below, we can see different groups of vertices are separated by dashed lines and each group of vertices correspond to access points of a pin.</a:t>
            </a:r>
          </a:p>
          <a:p>
            <a:endParaRPr lang="en-US" dirty="0"/>
          </a:p>
          <a:p>
            <a:r>
              <a:rPr lang="en-US" b="1" dirty="0"/>
              <a:t>[Click]</a:t>
            </a:r>
            <a:r>
              <a:rPr lang="en-US" dirty="0"/>
              <a:t> Edge exists between pair of access points from neighboring groups, weighted by the physical distance between them.</a:t>
            </a:r>
          </a:p>
          <a:p>
            <a:endParaRPr lang="en-US" dirty="0"/>
          </a:p>
          <a:p>
            <a:r>
              <a:rPr lang="en-US" b="1" dirty="0"/>
              <a:t>[Click]</a:t>
            </a:r>
            <a:r>
              <a:rPr lang="en-US" dirty="0"/>
              <a:t> A path from s to t represents an access pattern. In our implementation, we use dynamic programming to find the shortest path between s and t.</a:t>
            </a:r>
          </a:p>
        </p:txBody>
      </p:sp>
      <p:sp>
        <p:nvSpPr>
          <p:cNvPr id="4" name="Slide Number Placeholder 3"/>
          <p:cNvSpPr>
            <a:spLocks noGrp="1"/>
          </p:cNvSpPr>
          <p:nvPr>
            <p:ph type="sldNum" sz="quarter" idx="5"/>
          </p:nvPr>
        </p:nvSpPr>
        <p:spPr/>
        <p:txBody>
          <a:bodyPr/>
          <a:lstStyle/>
          <a:p>
            <a:fld id="{F5595F73-ECBE-4053-B154-643031F57BC4}" type="slidenum">
              <a:rPr lang="en-US" smtClean="0"/>
              <a:t>39</a:t>
            </a:fld>
            <a:endParaRPr lang="en-US"/>
          </a:p>
        </p:txBody>
      </p:sp>
    </p:spTree>
    <p:extLst>
      <p:ext uri="{BB962C8B-B14F-4D97-AF65-F5344CB8AC3E}">
        <p14:creationId xmlns:p14="http://schemas.microsoft.com/office/powerpoint/2010/main" val="32549883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access pattern for a unique instance is usually not enough. The reason is that inter-cell pattern conflicts between abutting cells happen a lot as shown in the figure below.</a:t>
            </a:r>
          </a:p>
          <a:p>
            <a:endParaRPr lang="en-US" dirty="0"/>
          </a:p>
          <a:p>
            <a:r>
              <a:rPr lang="en-US" dirty="0"/>
              <a:t>Therefore, we need to have more than one access pattern for each unique instance and we want to encourage to use different access points for pins near the cell boundary.</a:t>
            </a:r>
          </a:p>
          <a:p>
            <a:endParaRPr lang="en-US" dirty="0"/>
          </a:p>
          <a:p>
            <a:r>
              <a:rPr lang="en-US" dirty="0"/>
              <a:t>[Click] Our solution is to add penalty cost to boundary pin access points if they have been already selected in existing patterns before</a:t>
            </a:r>
          </a:p>
        </p:txBody>
      </p:sp>
      <p:sp>
        <p:nvSpPr>
          <p:cNvPr id="4" name="Slide Number Placeholder 3"/>
          <p:cNvSpPr>
            <a:spLocks noGrp="1"/>
          </p:cNvSpPr>
          <p:nvPr>
            <p:ph type="sldNum" sz="quarter" idx="5"/>
          </p:nvPr>
        </p:nvSpPr>
        <p:spPr/>
        <p:txBody>
          <a:bodyPr/>
          <a:lstStyle/>
          <a:p>
            <a:fld id="{F5595F73-ECBE-4053-B154-643031F57BC4}" type="slidenum">
              <a:rPr lang="en-US" smtClean="0"/>
              <a:t>41</a:t>
            </a:fld>
            <a:endParaRPr lang="en-US"/>
          </a:p>
        </p:txBody>
      </p:sp>
    </p:spTree>
    <p:extLst>
      <p:ext uri="{BB962C8B-B14F-4D97-AF65-F5344CB8AC3E}">
        <p14:creationId xmlns:p14="http://schemas.microsoft.com/office/powerpoint/2010/main" val="26912399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iteratively generating different pin access patterns, we still need to perform final legality check using DRC engine to validate. The reason is that violation could occur between non-neighboring pins in the graph which would not be captured by the edge cost. </a:t>
            </a:r>
          </a:p>
          <a:p>
            <a:endParaRPr lang="en-US" dirty="0"/>
          </a:p>
          <a:p>
            <a:r>
              <a:rPr lang="en-US" dirty="0"/>
              <a:t>Moreover, there exist design rules that can involved more than two access points.</a:t>
            </a:r>
          </a:p>
          <a:p>
            <a:endParaRPr lang="en-US" dirty="0"/>
          </a:p>
          <a:p>
            <a:r>
              <a:rPr lang="en-US" b="1" dirty="0"/>
              <a:t>[Click]</a:t>
            </a:r>
            <a:r>
              <a:rPr lang="en-US" dirty="0"/>
              <a:t> Only DRC-clean patterns will be handed to the next stage.</a:t>
            </a:r>
          </a:p>
        </p:txBody>
      </p:sp>
      <p:sp>
        <p:nvSpPr>
          <p:cNvPr id="4" name="Slide Number Placeholder 3"/>
          <p:cNvSpPr>
            <a:spLocks noGrp="1"/>
          </p:cNvSpPr>
          <p:nvPr>
            <p:ph type="sldNum" sz="quarter" idx="5"/>
          </p:nvPr>
        </p:nvSpPr>
        <p:spPr/>
        <p:txBody>
          <a:bodyPr/>
          <a:lstStyle/>
          <a:p>
            <a:fld id="{F5595F73-ECBE-4053-B154-643031F57BC4}" type="slidenum">
              <a:rPr lang="en-US" smtClean="0"/>
              <a:t>42</a:t>
            </a:fld>
            <a:endParaRPr lang="en-US"/>
          </a:p>
        </p:txBody>
      </p:sp>
    </p:spTree>
    <p:extLst>
      <p:ext uri="{BB962C8B-B14F-4D97-AF65-F5344CB8AC3E}">
        <p14:creationId xmlns:p14="http://schemas.microsoft.com/office/powerpoint/2010/main" val="31906072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generated access patterns for every unique instance, it’s time to see how we can select among those patterns.</a:t>
            </a:r>
          </a:p>
          <a:p>
            <a:endParaRPr lang="en-US" dirty="0"/>
          </a:p>
          <a:p>
            <a:r>
              <a:rPr lang="en-US" dirty="0"/>
              <a:t>The input of the problem is instances in a cluster, and they should be from the same cell row. Also, we have the access patterns of each unique instance and we know the mapping from each instance in the cluster to their corresponding unique instances.</a:t>
            </a:r>
          </a:p>
          <a:p>
            <a:endParaRPr lang="en-US" dirty="0"/>
          </a:p>
          <a:p>
            <a:r>
              <a:rPr lang="en-US" dirty="0"/>
              <a:t>The output of the problem is access pattern for each instance in the cluster with minimized overall cost (ideally they should be DRC clean)</a:t>
            </a:r>
          </a:p>
          <a:p>
            <a:endParaRPr lang="en-US" dirty="0"/>
          </a:p>
          <a:p>
            <a:r>
              <a:rPr lang="en-US" dirty="0"/>
              <a:t>We achieve this following the flow in the figure. The procedure is similar to the access pattern generation. [Skip if ROOT] We first order the instances in the cluster. Then, similar to the access pattern generation, we construct a graph for dynamic programming. Last, we select access patterns using dynamic programming to find the shortest path.</a:t>
            </a:r>
          </a:p>
        </p:txBody>
      </p:sp>
      <p:sp>
        <p:nvSpPr>
          <p:cNvPr id="4" name="Slide Number Placeholder 3"/>
          <p:cNvSpPr>
            <a:spLocks noGrp="1"/>
          </p:cNvSpPr>
          <p:nvPr>
            <p:ph type="sldNum" sz="quarter" idx="5"/>
          </p:nvPr>
        </p:nvSpPr>
        <p:spPr/>
        <p:txBody>
          <a:bodyPr/>
          <a:lstStyle/>
          <a:p>
            <a:fld id="{F5595F73-ECBE-4053-B154-643031F57BC4}" type="slidenum">
              <a:rPr lang="en-US" smtClean="0"/>
              <a:t>43</a:t>
            </a:fld>
            <a:endParaRPr lang="en-US"/>
          </a:p>
        </p:txBody>
      </p:sp>
    </p:spTree>
    <p:extLst>
      <p:ext uri="{BB962C8B-B14F-4D97-AF65-F5344CB8AC3E}">
        <p14:creationId xmlns:p14="http://schemas.microsoft.com/office/powerpoint/2010/main" val="2211537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sort the instances in a cluster according to their x coordinates. [Skip if ROOT] In the figure below, the four instances are sorted as inst1, inst2, inst3 and inst4.</a:t>
            </a:r>
          </a:p>
          <a:p>
            <a:endParaRPr lang="en-US" dirty="0"/>
          </a:p>
          <a:p>
            <a:r>
              <a:rPr lang="en-US" b="1" dirty="0"/>
              <a:t>[Click]</a:t>
            </a:r>
            <a:r>
              <a:rPr lang="en-US" dirty="0"/>
              <a:t> We build a graph where the vertices are valid access patterns as shown in the graph. The shortest path from s to t is the best pattern combination for the cluster.</a:t>
            </a:r>
          </a:p>
          <a:p>
            <a:endParaRPr lang="en-US" dirty="0"/>
          </a:p>
          <a:p>
            <a:r>
              <a:rPr lang="en-US" b="1" dirty="0"/>
              <a:t>[Click]</a:t>
            </a:r>
            <a:r>
              <a:rPr lang="en-US" dirty="0"/>
              <a:t> We use a dynamic programming-based formulation to find the shortest path. The formulation is similar to the one we use for access pattern generation, but this time without iteration.</a:t>
            </a:r>
          </a:p>
        </p:txBody>
      </p:sp>
      <p:sp>
        <p:nvSpPr>
          <p:cNvPr id="4" name="Slide Number Placeholder 3"/>
          <p:cNvSpPr>
            <a:spLocks noGrp="1"/>
          </p:cNvSpPr>
          <p:nvPr>
            <p:ph type="sldNum" sz="quarter" idx="5"/>
          </p:nvPr>
        </p:nvSpPr>
        <p:spPr/>
        <p:txBody>
          <a:bodyPr/>
          <a:lstStyle/>
          <a:p>
            <a:fld id="{F5595F73-ECBE-4053-B154-643031F57BC4}" type="slidenum">
              <a:rPr lang="en-US" smtClean="0"/>
              <a:t>44</a:t>
            </a:fld>
            <a:endParaRPr lang="en-US"/>
          </a:p>
        </p:txBody>
      </p:sp>
    </p:spTree>
    <p:extLst>
      <p:ext uri="{BB962C8B-B14F-4D97-AF65-F5344CB8AC3E}">
        <p14:creationId xmlns:p14="http://schemas.microsoft.com/office/powerpoint/2010/main" val="919695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74C205C-F118-1943-354B-FFC7A8ACC4AE}"/>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C626095F-D47D-D405-16C0-AB27D10B4657}"/>
              </a:ext>
            </a:extLst>
          </p:cNvPr>
          <p:cNvSpPr>
            <a:spLocks noGrp="1" noRot="1" noChangeAspect="1"/>
          </p:cNvSpPr>
          <p:nvPr>
            <p:ph type="sldImg" idx="2"/>
          </p:nvPr>
        </p:nvSpPr>
        <p:spPr>
          <a:xfrm>
            <a:off x="-431800" y="939800"/>
            <a:ext cx="6261100" cy="46958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5E5EC625-368A-2F40-DFB5-7F4BA255A7CD}"/>
              </a:ext>
            </a:extLst>
          </p:cNvPr>
          <p:cNvSpPr txBox="1">
            <a:spLocks noGrp="1"/>
          </p:cNvSpPr>
          <p:nvPr>
            <p:ph type="body" idx="1"/>
          </p:nvPr>
        </p:nvSpPr>
        <p:spPr>
          <a:xfrm>
            <a:off x="539647" y="5948570"/>
            <a:ext cx="4317167" cy="5635487"/>
          </a:xfrm>
          <a:prstGeom prst="rect">
            <a:avLst/>
          </a:prstGeom>
        </p:spPr>
        <p:txBody>
          <a:bodyPr spcFirstLastPara="1" wrap="square" lIns="94821" tIns="94821" rIns="94821" bIns="94821" anchor="t" anchorCtr="0">
            <a:noAutofit/>
          </a:bodyPr>
          <a:lstStyle/>
          <a:p>
            <a:pPr marL="0" indent="0"/>
            <a:endParaRPr/>
          </a:p>
        </p:txBody>
      </p:sp>
    </p:spTree>
    <p:extLst>
      <p:ext uri="{BB962C8B-B14F-4D97-AF65-F5344CB8AC3E}">
        <p14:creationId xmlns:p14="http://schemas.microsoft.com/office/powerpoint/2010/main" val="3800752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18:notes"/>
          <p:cNvSpPr txBox="1">
            <a:spLocks noGrp="1"/>
          </p:cNvSpPr>
          <p:nvPr>
            <p:ph type="body" idx="1"/>
          </p:nvPr>
        </p:nvSpPr>
        <p:spPr>
          <a:xfrm>
            <a:off x="731520" y="4620577"/>
            <a:ext cx="5852160" cy="3780473"/>
          </a:xfrm>
          <a:prstGeom prst="rect">
            <a:avLst/>
          </a:prstGeom>
        </p:spPr>
        <p:txBody>
          <a:bodyPr spcFirstLastPara="1" wrap="square" lIns="96637" tIns="48305" rIns="96637" bIns="48305" anchor="t" anchorCtr="0">
            <a:noAutofit/>
          </a:bodyPr>
          <a:lstStyle/>
          <a:p>
            <a:pPr marL="0" indent="0"/>
            <a:endParaRPr/>
          </a:p>
        </p:txBody>
      </p:sp>
      <p:sp>
        <p:nvSpPr>
          <p:cNvPr id="575" name="Google Shape;575;p18: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9:notes"/>
          <p:cNvSpPr txBox="1">
            <a:spLocks noGrp="1"/>
          </p:cNvSpPr>
          <p:nvPr>
            <p:ph type="body" idx="1"/>
          </p:nvPr>
        </p:nvSpPr>
        <p:spPr>
          <a:xfrm>
            <a:off x="731520" y="4620577"/>
            <a:ext cx="5852160" cy="3780473"/>
          </a:xfrm>
          <a:prstGeom prst="rect">
            <a:avLst/>
          </a:prstGeom>
        </p:spPr>
        <p:txBody>
          <a:bodyPr spcFirstLastPara="1" wrap="square" lIns="96637" tIns="48305" rIns="96637" bIns="48305" anchor="t" anchorCtr="0">
            <a:noAutofit/>
          </a:bodyPr>
          <a:lstStyle/>
          <a:p>
            <a:pPr marL="0" indent="0"/>
            <a:endParaRPr/>
          </a:p>
        </p:txBody>
      </p:sp>
      <p:sp>
        <p:nvSpPr>
          <p:cNvPr id="584" name="Google Shape;584;p19: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some background in routing. </a:t>
            </a:r>
          </a:p>
          <a:p>
            <a:endParaRPr lang="en-US" dirty="0"/>
          </a:p>
          <a:p>
            <a:r>
              <a:rPr lang="en-US" b="1" dirty="0"/>
              <a:t>[Click]</a:t>
            </a:r>
            <a:r>
              <a:rPr lang="en-US" dirty="0"/>
              <a:t> Routing challenges, especially for academia, are complex design rules, enormous solution space, physical and circuit considerations. Like I mentioned before, many simplifications or assumptions exist in order to postpone or get rid of the consideration of such challenges.</a:t>
            </a:r>
          </a:p>
          <a:p>
            <a:endParaRPr lang="en-US" dirty="0"/>
          </a:p>
          <a:p>
            <a:r>
              <a:rPr lang="en-US" b="1" dirty="0"/>
              <a:t>[Click]</a:t>
            </a:r>
            <a:r>
              <a:rPr lang="en-US" dirty="0"/>
              <a:t> A routing flow is usually divided into two stages. </a:t>
            </a:r>
            <a:r>
              <a:rPr lang="en-US" b="1" dirty="0"/>
              <a:t>[Click]</a:t>
            </a:r>
            <a:r>
              <a:rPr lang="en-US" dirty="0"/>
              <a:t> Global routing and </a:t>
            </a:r>
            <a:r>
              <a:rPr lang="en-US" b="1" dirty="0"/>
              <a:t>[click]</a:t>
            </a:r>
            <a:r>
              <a:rPr lang="en-US" dirty="0"/>
              <a:t> detailed routing.</a:t>
            </a:r>
          </a:p>
        </p:txBody>
      </p:sp>
      <p:sp>
        <p:nvSpPr>
          <p:cNvPr id="4" name="Slide Number Placeholder 3"/>
          <p:cNvSpPr>
            <a:spLocks noGrp="1"/>
          </p:cNvSpPr>
          <p:nvPr>
            <p:ph type="sldNum" sz="quarter" idx="5"/>
          </p:nvPr>
        </p:nvSpPr>
        <p:spPr/>
        <p:txBody>
          <a:bodyPr/>
          <a:lstStyle/>
          <a:p>
            <a:fld id="{49DC86C2-9417-D242-957F-07D0C93E50AF}" type="slidenum">
              <a:rPr lang="en-US" smtClean="0"/>
              <a:t>4</a:t>
            </a:fld>
            <a:endParaRPr lang="en-US" dirty="0"/>
          </a:p>
        </p:txBody>
      </p:sp>
    </p:spTree>
    <p:extLst>
      <p:ext uri="{BB962C8B-B14F-4D97-AF65-F5344CB8AC3E}">
        <p14:creationId xmlns:p14="http://schemas.microsoft.com/office/powerpoint/2010/main" val="31630902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21:notes"/>
          <p:cNvSpPr txBox="1">
            <a:spLocks noGrp="1"/>
          </p:cNvSpPr>
          <p:nvPr>
            <p:ph type="body" idx="1"/>
          </p:nvPr>
        </p:nvSpPr>
        <p:spPr>
          <a:xfrm>
            <a:off x="731520" y="4620577"/>
            <a:ext cx="5852160" cy="3780473"/>
          </a:xfrm>
          <a:prstGeom prst="rect">
            <a:avLst/>
          </a:prstGeom>
        </p:spPr>
        <p:txBody>
          <a:bodyPr spcFirstLastPara="1" wrap="square" lIns="96637" tIns="48305" rIns="96637" bIns="48305" anchor="t" anchorCtr="0">
            <a:noAutofit/>
          </a:bodyPr>
          <a:lstStyle/>
          <a:p>
            <a:pPr marL="0" indent="0"/>
            <a:endParaRPr/>
          </a:p>
        </p:txBody>
      </p:sp>
      <p:sp>
        <p:nvSpPr>
          <p:cNvPr id="615" name="Google Shape;615;p21: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26:notes"/>
          <p:cNvSpPr txBox="1">
            <a:spLocks noGrp="1"/>
          </p:cNvSpPr>
          <p:nvPr>
            <p:ph type="body" idx="1"/>
          </p:nvPr>
        </p:nvSpPr>
        <p:spPr>
          <a:xfrm>
            <a:off x="731520" y="4620577"/>
            <a:ext cx="5852160" cy="3780473"/>
          </a:xfrm>
          <a:prstGeom prst="rect">
            <a:avLst/>
          </a:prstGeom>
        </p:spPr>
        <p:txBody>
          <a:bodyPr spcFirstLastPara="1" wrap="square" lIns="96637" tIns="48305" rIns="96637" bIns="48305" anchor="t" anchorCtr="0">
            <a:noAutofit/>
          </a:bodyPr>
          <a:lstStyle/>
          <a:p>
            <a:pPr marL="0" indent="0"/>
            <a:endParaRPr/>
          </a:p>
        </p:txBody>
      </p:sp>
      <p:sp>
        <p:nvSpPr>
          <p:cNvPr id="718" name="Google Shape;718;p26: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27:notes"/>
          <p:cNvSpPr txBox="1">
            <a:spLocks noGrp="1"/>
          </p:cNvSpPr>
          <p:nvPr>
            <p:ph type="body" idx="1"/>
          </p:nvPr>
        </p:nvSpPr>
        <p:spPr>
          <a:xfrm>
            <a:off x="731520" y="4620577"/>
            <a:ext cx="5852160" cy="3780473"/>
          </a:xfrm>
          <a:prstGeom prst="rect">
            <a:avLst/>
          </a:prstGeom>
        </p:spPr>
        <p:txBody>
          <a:bodyPr spcFirstLastPara="1" wrap="square" lIns="96637" tIns="48305" rIns="96637" bIns="48305" anchor="t" anchorCtr="0">
            <a:noAutofit/>
          </a:bodyPr>
          <a:lstStyle/>
          <a:p>
            <a:pPr marL="0" indent="0"/>
            <a:endParaRPr/>
          </a:p>
        </p:txBody>
      </p:sp>
      <p:sp>
        <p:nvSpPr>
          <p:cNvPr id="725" name="Google Shape;725;p27: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0A119D61-CF29-40D5-9885-7838DCDD4BD9}"/>
              </a:ext>
            </a:extLst>
          </p:cNvPr>
          <p:cNvSpPr>
            <a:spLocks noGrp="1" noRot="1" noChangeAspect="1" noChangeArrowheads="1" noTextEdit="1"/>
          </p:cNvSpPr>
          <p:nvPr>
            <p:ph type="sldImg"/>
          </p:nvPr>
        </p:nvSpPr>
        <p:spPr/>
      </p:sp>
      <p:sp>
        <p:nvSpPr>
          <p:cNvPr id="40963" name="Notes Placeholder 2">
            <a:extLst>
              <a:ext uri="{FF2B5EF4-FFF2-40B4-BE49-F238E27FC236}">
                <a16:creationId xmlns:a16="http://schemas.microsoft.com/office/drawing/2014/main" id="{BAB8D4D6-A6B0-4EA5-ACE6-D903F4E62512}"/>
              </a:ext>
            </a:extLst>
          </p:cNvPr>
          <p:cNvSpPr>
            <a:spLocks noGrp="1" noChangeArrowheads="1"/>
          </p:cNvSpPr>
          <p:nvPr>
            <p:ph type="body" idx="1"/>
          </p:nvPr>
        </p:nvSpPr>
        <p:spPr>
          <a:noFill/>
        </p:spPr>
        <p:txBody>
          <a:bodyPr/>
          <a:lstStyle/>
          <a:p>
            <a:pPr latinLnBrk="1"/>
            <a:r>
              <a:rPr lang="en-US" altLang="en-US">
                <a:latin typeface="Arial" panose="020B0604020202020204" pitchFamily="34" charset="0"/>
              </a:rPr>
              <a:t>In this slide, I will explain the motivation of our generalized H-tree. </a:t>
            </a:r>
          </a:p>
          <a:p>
            <a:pPr latinLnBrk="1"/>
            <a:r>
              <a:rPr lang="en-US" altLang="en-US">
                <a:latin typeface="Arial" panose="020B0604020202020204" pitchFamily="34" charset="0"/>
              </a:rPr>
              <a:t>[Click] Among tree-based topologies, H-tree provides the best skew at the higher cost of wirelength, latency and power. </a:t>
            </a:r>
            <a:br>
              <a:rPr lang="en-US" altLang="en-US">
                <a:latin typeface="Arial" panose="020B0604020202020204" pitchFamily="34" charset="0"/>
              </a:rPr>
            </a:br>
            <a:r>
              <a:rPr lang="en-US" altLang="en-US">
                <a:latin typeface="Arial" panose="020B0604020202020204" pitchFamily="34" charset="0"/>
              </a:rPr>
              <a:t>On the other hand, fishbone-like clock tree provides better WL, latency and power, but larger skew compared to H-tree. </a:t>
            </a:r>
          </a:p>
          <a:p>
            <a:pPr latinLnBrk="1"/>
            <a:r>
              <a:rPr lang="en-US" altLang="en-US">
                <a:latin typeface="Arial" panose="020B0604020202020204" pitchFamily="34" charset="0"/>
              </a:rPr>
              <a:t>[Click] Given these two extreme tree topologies, could we mix these two clock structures to have better tradeoff between clock power versus skew or latency? </a:t>
            </a:r>
          </a:p>
          <a:p>
            <a:pPr latinLnBrk="1"/>
            <a:r>
              <a:rPr lang="en-US" altLang="en-US">
                <a:latin typeface="Arial" panose="020B0604020202020204" pitchFamily="34" charset="0"/>
              </a:rPr>
              <a:t> </a:t>
            </a:r>
          </a:p>
          <a:p>
            <a:pPr latinLnBrk="1"/>
            <a:r>
              <a:rPr lang="en-US" altLang="en-US">
                <a:latin typeface="Arial" panose="020B0604020202020204" pitchFamily="34" charset="0"/>
              </a:rPr>
              <a:t>[Click] In this work, we define generalized H-tree as a balanced tree topology with arbitrary branching factor at each level. In this figure, we shows a depth 8 GH-tree and its branching factors are 4 2 2 2 4 2 2 2 from top to bottom. </a:t>
            </a:r>
          </a:p>
          <a:p>
            <a:endParaRPr lang="en-US" altLang="en-US">
              <a:latin typeface="Arial" panose="020B0604020202020204" pitchFamily="34" charset="0"/>
            </a:endParaRPr>
          </a:p>
        </p:txBody>
      </p:sp>
      <p:sp>
        <p:nvSpPr>
          <p:cNvPr id="40964" name="Slide Number Placeholder 3">
            <a:extLst>
              <a:ext uri="{FF2B5EF4-FFF2-40B4-BE49-F238E27FC236}">
                <a16:creationId xmlns:a16="http://schemas.microsoft.com/office/drawing/2014/main" id="{0E67A14F-5DCA-4416-A271-4F118180DF72}"/>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41" tIns="47421" rIns="94841" bIns="47421"/>
          <a:lstStyle>
            <a:lvl1pPr algn="just">
              <a:lnSpc>
                <a:spcPct val="90000"/>
              </a:lnSpc>
              <a:spcBef>
                <a:spcPct val="40000"/>
              </a:spcBef>
              <a:defRPr sz="1200">
                <a:solidFill>
                  <a:schemeClr val="tx1"/>
                </a:solidFill>
                <a:latin typeface="Arial" panose="020B0604020202020204" pitchFamily="34" charset="0"/>
              </a:defRPr>
            </a:lvl1pPr>
            <a:lvl2pPr marL="770590" indent="-296382">
              <a:spcBef>
                <a:spcPct val="30000"/>
              </a:spcBef>
              <a:defRPr sz="1200">
                <a:solidFill>
                  <a:schemeClr val="tx1"/>
                </a:solidFill>
                <a:latin typeface="Times New Roman" panose="02020603050405020304" pitchFamily="18" charset="0"/>
              </a:defRPr>
            </a:lvl2pPr>
            <a:lvl3pPr marL="1185524" indent="-237105">
              <a:spcBef>
                <a:spcPct val="30000"/>
              </a:spcBef>
              <a:defRPr sz="1200">
                <a:solidFill>
                  <a:schemeClr val="tx1"/>
                </a:solidFill>
                <a:latin typeface="Times New Roman" panose="02020603050405020304" pitchFamily="18" charset="0"/>
              </a:defRPr>
            </a:lvl3pPr>
            <a:lvl4pPr marL="1659733" indent="-237105">
              <a:spcBef>
                <a:spcPct val="30000"/>
              </a:spcBef>
              <a:defRPr sz="1200">
                <a:solidFill>
                  <a:schemeClr val="tx1"/>
                </a:solidFill>
                <a:latin typeface="Times New Roman" panose="02020603050405020304" pitchFamily="18" charset="0"/>
              </a:defRPr>
            </a:lvl4pPr>
            <a:lvl5pPr marL="2133944" indent="-237105">
              <a:spcBef>
                <a:spcPct val="30000"/>
              </a:spcBef>
              <a:defRPr sz="1200">
                <a:solidFill>
                  <a:schemeClr val="tx1"/>
                </a:solidFill>
                <a:latin typeface="Times New Roman" panose="02020603050405020304" pitchFamily="18" charset="0"/>
              </a:defRPr>
            </a:lvl5pPr>
            <a:lvl6pPr marL="2608153" indent="-237105" eaLnBrk="0" fontAlgn="base" hangingPunct="0">
              <a:spcBef>
                <a:spcPct val="30000"/>
              </a:spcBef>
              <a:spcAft>
                <a:spcPct val="0"/>
              </a:spcAft>
              <a:defRPr sz="1200">
                <a:solidFill>
                  <a:schemeClr val="tx1"/>
                </a:solidFill>
                <a:latin typeface="Times New Roman" panose="02020603050405020304" pitchFamily="18" charset="0"/>
              </a:defRPr>
            </a:lvl6pPr>
            <a:lvl7pPr marL="3082362" indent="-237105" eaLnBrk="0" fontAlgn="base" hangingPunct="0">
              <a:spcBef>
                <a:spcPct val="30000"/>
              </a:spcBef>
              <a:spcAft>
                <a:spcPct val="0"/>
              </a:spcAft>
              <a:defRPr sz="1200">
                <a:solidFill>
                  <a:schemeClr val="tx1"/>
                </a:solidFill>
                <a:latin typeface="Times New Roman" panose="02020603050405020304" pitchFamily="18" charset="0"/>
              </a:defRPr>
            </a:lvl7pPr>
            <a:lvl8pPr marL="3556572" indent="-237105" eaLnBrk="0" fontAlgn="base" hangingPunct="0">
              <a:spcBef>
                <a:spcPct val="30000"/>
              </a:spcBef>
              <a:spcAft>
                <a:spcPct val="0"/>
              </a:spcAft>
              <a:defRPr sz="1200">
                <a:solidFill>
                  <a:schemeClr val="tx1"/>
                </a:solidFill>
                <a:latin typeface="Times New Roman" panose="02020603050405020304" pitchFamily="18" charset="0"/>
              </a:defRPr>
            </a:lvl8pPr>
            <a:lvl9pPr marL="4030782" indent="-237105" eaLnBrk="0" fontAlgn="base" hangingPunct="0">
              <a:spcBef>
                <a:spcPct val="30000"/>
              </a:spcBef>
              <a:spcAft>
                <a:spcPct val="0"/>
              </a:spcAft>
              <a:defRPr sz="1200">
                <a:solidFill>
                  <a:schemeClr val="tx1"/>
                </a:solidFill>
                <a:latin typeface="Times New Roman" panose="02020603050405020304" pitchFamily="18" charset="0"/>
              </a:defRPr>
            </a:lvl9pPr>
          </a:lstStyle>
          <a:p>
            <a:pPr algn="l">
              <a:lnSpc>
                <a:spcPct val="100000"/>
              </a:lnSpc>
              <a:spcBef>
                <a:spcPct val="0"/>
              </a:spcBef>
            </a:pPr>
            <a:fld id="{8280C233-0F39-4751-AD48-CB651A0DA996}" type="slidenum">
              <a:rPr lang="en-US" altLang="en-US" sz="1900"/>
              <a:pPr algn="l">
                <a:lnSpc>
                  <a:spcPct val="100000"/>
                </a:lnSpc>
                <a:spcBef>
                  <a:spcPct val="0"/>
                </a:spcBef>
              </a:pPr>
              <a:t>51</a:t>
            </a:fld>
            <a:endParaRPr lang="en-US" altLang="en-US" sz="1900"/>
          </a:p>
        </p:txBody>
      </p:sp>
    </p:spTree>
    <p:extLst>
      <p:ext uri="{BB962C8B-B14F-4D97-AF65-F5344CB8AC3E}">
        <p14:creationId xmlns:p14="http://schemas.microsoft.com/office/powerpoint/2010/main" val="31191634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0A119D61-CF29-40D5-9885-7838DCDD4BD9}"/>
              </a:ext>
            </a:extLst>
          </p:cNvPr>
          <p:cNvSpPr>
            <a:spLocks noGrp="1" noRot="1" noChangeAspect="1" noChangeArrowheads="1" noTextEdit="1"/>
          </p:cNvSpPr>
          <p:nvPr>
            <p:ph type="sldImg"/>
          </p:nvPr>
        </p:nvSpPr>
        <p:spPr/>
      </p:sp>
      <p:sp>
        <p:nvSpPr>
          <p:cNvPr id="40963" name="Notes Placeholder 2">
            <a:extLst>
              <a:ext uri="{FF2B5EF4-FFF2-40B4-BE49-F238E27FC236}">
                <a16:creationId xmlns:a16="http://schemas.microsoft.com/office/drawing/2014/main" id="{BAB8D4D6-A6B0-4EA5-ACE6-D903F4E62512}"/>
              </a:ext>
            </a:extLst>
          </p:cNvPr>
          <p:cNvSpPr>
            <a:spLocks noGrp="1" noChangeArrowheads="1"/>
          </p:cNvSpPr>
          <p:nvPr>
            <p:ph type="body" idx="1"/>
          </p:nvPr>
        </p:nvSpPr>
        <p:spPr>
          <a:noFill/>
        </p:spPr>
        <p:txBody>
          <a:bodyPr/>
          <a:lstStyle/>
          <a:p>
            <a:pPr latinLnBrk="1"/>
            <a:r>
              <a:rPr lang="en-US" altLang="en-US">
                <a:latin typeface="Arial" panose="020B0604020202020204" pitchFamily="34" charset="0"/>
              </a:rPr>
              <a:t>In this slide, I will explain the motivation of our generalized H-tree. </a:t>
            </a:r>
          </a:p>
          <a:p>
            <a:pPr latinLnBrk="1"/>
            <a:r>
              <a:rPr lang="en-US" altLang="en-US">
                <a:latin typeface="Arial" panose="020B0604020202020204" pitchFamily="34" charset="0"/>
              </a:rPr>
              <a:t>[Click] Among tree-based topologies, H-tree provides the best skew at the higher cost of wirelength, latency and power. </a:t>
            </a:r>
            <a:br>
              <a:rPr lang="en-US" altLang="en-US">
                <a:latin typeface="Arial" panose="020B0604020202020204" pitchFamily="34" charset="0"/>
              </a:rPr>
            </a:br>
            <a:r>
              <a:rPr lang="en-US" altLang="en-US">
                <a:latin typeface="Arial" panose="020B0604020202020204" pitchFamily="34" charset="0"/>
              </a:rPr>
              <a:t>On the other hand, fishbone-like clock tree provides better WL, latency and power, but larger skew compared to H-tree. </a:t>
            </a:r>
          </a:p>
          <a:p>
            <a:pPr latinLnBrk="1"/>
            <a:r>
              <a:rPr lang="en-US" altLang="en-US">
                <a:latin typeface="Arial" panose="020B0604020202020204" pitchFamily="34" charset="0"/>
              </a:rPr>
              <a:t>[Click] Given these two extreme tree topologies, could we mix these two clock structures to have better tradeoff between clock power versus skew or latency? </a:t>
            </a:r>
          </a:p>
          <a:p>
            <a:pPr latinLnBrk="1"/>
            <a:r>
              <a:rPr lang="en-US" altLang="en-US">
                <a:latin typeface="Arial" panose="020B0604020202020204" pitchFamily="34" charset="0"/>
              </a:rPr>
              <a:t> </a:t>
            </a:r>
          </a:p>
          <a:p>
            <a:pPr latinLnBrk="1"/>
            <a:r>
              <a:rPr lang="en-US" altLang="en-US">
                <a:latin typeface="Arial" panose="020B0604020202020204" pitchFamily="34" charset="0"/>
              </a:rPr>
              <a:t>[Click] In this work, we define generalized H-tree as a balanced tree topology with arbitrary branching factor at each level. In this figure, we shows a depth 8 GH-tree and its branching factors are 4 2 2 2 4 2 2 2 from top to bottom. </a:t>
            </a:r>
          </a:p>
          <a:p>
            <a:endParaRPr lang="en-US" altLang="en-US">
              <a:latin typeface="Arial" panose="020B0604020202020204" pitchFamily="34" charset="0"/>
            </a:endParaRPr>
          </a:p>
        </p:txBody>
      </p:sp>
      <p:sp>
        <p:nvSpPr>
          <p:cNvPr id="40964" name="Slide Number Placeholder 3">
            <a:extLst>
              <a:ext uri="{FF2B5EF4-FFF2-40B4-BE49-F238E27FC236}">
                <a16:creationId xmlns:a16="http://schemas.microsoft.com/office/drawing/2014/main" id="{0E67A14F-5DCA-4416-A271-4F118180DF72}"/>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41" tIns="47421" rIns="94841" bIns="47421"/>
          <a:lstStyle>
            <a:lvl1pPr algn="just">
              <a:lnSpc>
                <a:spcPct val="90000"/>
              </a:lnSpc>
              <a:spcBef>
                <a:spcPct val="40000"/>
              </a:spcBef>
              <a:defRPr sz="1200">
                <a:solidFill>
                  <a:schemeClr val="tx1"/>
                </a:solidFill>
                <a:latin typeface="Arial" panose="020B0604020202020204" pitchFamily="34" charset="0"/>
              </a:defRPr>
            </a:lvl1pPr>
            <a:lvl2pPr marL="770590" indent="-296382">
              <a:spcBef>
                <a:spcPct val="30000"/>
              </a:spcBef>
              <a:defRPr sz="1200">
                <a:solidFill>
                  <a:schemeClr val="tx1"/>
                </a:solidFill>
                <a:latin typeface="Times New Roman" panose="02020603050405020304" pitchFamily="18" charset="0"/>
              </a:defRPr>
            </a:lvl2pPr>
            <a:lvl3pPr marL="1185524" indent="-237105">
              <a:spcBef>
                <a:spcPct val="30000"/>
              </a:spcBef>
              <a:defRPr sz="1200">
                <a:solidFill>
                  <a:schemeClr val="tx1"/>
                </a:solidFill>
                <a:latin typeface="Times New Roman" panose="02020603050405020304" pitchFamily="18" charset="0"/>
              </a:defRPr>
            </a:lvl3pPr>
            <a:lvl4pPr marL="1659733" indent="-237105">
              <a:spcBef>
                <a:spcPct val="30000"/>
              </a:spcBef>
              <a:defRPr sz="1200">
                <a:solidFill>
                  <a:schemeClr val="tx1"/>
                </a:solidFill>
                <a:latin typeface="Times New Roman" panose="02020603050405020304" pitchFamily="18" charset="0"/>
              </a:defRPr>
            </a:lvl4pPr>
            <a:lvl5pPr marL="2133944" indent="-237105">
              <a:spcBef>
                <a:spcPct val="30000"/>
              </a:spcBef>
              <a:defRPr sz="1200">
                <a:solidFill>
                  <a:schemeClr val="tx1"/>
                </a:solidFill>
                <a:latin typeface="Times New Roman" panose="02020603050405020304" pitchFamily="18" charset="0"/>
              </a:defRPr>
            </a:lvl5pPr>
            <a:lvl6pPr marL="2608153" indent="-237105" eaLnBrk="0" fontAlgn="base" hangingPunct="0">
              <a:spcBef>
                <a:spcPct val="30000"/>
              </a:spcBef>
              <a:spcAft>
                <a:spcPct val="0"/>
              </a:spcAft>
              <a:defRPr sz="1200">
                <a:solidFill>
                  <a:schemeClr val="tx1"/>
                </a:solidFill>
                <a:latin typeface="Times New Roman" panose="02020603050405020304" pitchFamily="18" charset="0"/>
              </a:defRPr>
            </a:lvl6pPr>
            <a:lvl7pPr marL="3082362" indent="-237105" eaLnBrk="0" fontAlgn="base" hangingPunct="0">
              <a:spcBef>
                <a:spcPct val="30000"/>
              </a:spcBef>
              <a:spcAft>
                <a:spcPct val="0"/>
              </a:spcAft>
              <a:defRPr sz="1200">
                <a:solidFill>
                  <a:schemeClr val="tx1"/>
                </a:solidFill>
                <a:latin typeface="Times New Roman" panose="02020603050405020304" pitchFamily="18" charset="0"/>
              </a:defRPr>
            </a:lvl7pPr>
            <a:lvl8pPr marL="3556572" indent="-237105" eaLnBrk="0" fontAlgn="base" hangingPunct="0">
              <a:spcBef>
                <a:spcPct val="30000"/>
              </a:spcBef>
              <a:spcAft>
                <a:spcPct val="0"/>
              </a:spcAft>
              <a:defRPr sz="1200">
                <a:solidFill>
                  <a:schemeClr val="tx1"/>
                </a:solidFill>
                <a:latin typeface="Times New Roman" panose="02020603050405020304" pitchFamily="18" charset="0"/>
              </a:defRPr>
            </a:lvl8pPr>
            <a:lvl9pPr marL="4030782" indent="-237105" eaLnBrk="0" fontAlgn="base" hangingPunct="0">
              <a:spcBef>
                <a:spcPct val="30000"/>
              </a:spcBef>
              <a:spcAft>
                <a:spcPct val="0"/>
              </a:spcAft>
              <a:defRPr sz="1200">
                <a:solidFill>
                  <a:schemeClr val="tx1"/>
                </a:solidFill>
                <a:latin typeface="Times New Roman" panose="02020603050405020304" pitchFamily="18" charset="0"/>
              </a:defRPr>
            </a:lvl9pPr>
          </a:lstStyle>
          <a:p>
            <a:pPr algn="l">
              <a:lnSpc>
                <a:spcPct val="100000"/>
              </a:lnSpc>
              <a:spcBef>
                <a:spcPct val="0"/>
              </a:spcBef>
            </a:pPr>
            <a:fld id="{8280C233-0F39-4751-AD48-CB651A0DA996}" type="slidenum">
              <a:rPr lang="en-US" altLang="en-US" sz="1900"/>
              <a:pPr algn="l">
                <a:lnSpc>
                  <a:spcPct val="100000"/>
                </a:lnSpc>
                <a:spcBef>
                  <a:spcPct val="0"/>
                </a:spcBef>
              </a:pPr>
              <a:t>52</a:t>
            </a:fld>
            <a:endParaRPr lang="en-US" altLang="en-US" sz="19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04867EBF-C978-4DED-9982-8DE97089E95E}"/>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5BEEEDA1-003C-471B-8674-ABA7FE532A38}"/>
              </a:ext>
            </a:extLst>
          </p:cNvPr>
          <p:cNvSpPr>
            <a:spLocks noGrp="1" noChangeArrowheads="1"/>
          </p:cNvSpPr>
          <p:nvPr>
            <p:ph type="body" idx="1"/>
          </p:nvPr>
        </p:nvSpPr>
        <p:spPr>
          <a:noFill/>
        </p:spPr>
        <p:txBody>
          <a:bodyPr/>
          <a:lstStyle/>
          <a:p>
            <a:pPr latinLnBrk="1"/>
            <a:r>
              <a:rPr lang="en-US" altLang="en-US" dirty="0">
                <a:latin typeface="Arial" panose="020B0604020202020204" pitchFamily="34" charset="0"/>
              </a:rPr>
              <a:t>Here is the problem statement. </a:t>
            </a:r>
          </a:p>
          <a:p>
            <a:pPr latinLnBrk="1"/>
            <a:r>
              <a:rPr lang="en-US" altLang="en-US" dirty="0">
                <a:latin typeface="Arial" panose="020B0604020202020204" pitchFamily="34" charset="0"/>
              </a:rPr>
              <a:t>Given a placement solution with timing library, the objective is to construct GH-tree with co-optimization of the clock tree topology and buffering to minimize clock power. </a:t>
            </a:r>
          </a:p>
          <a:p>
            <a:pPr latinLnBrk="1"/>
            <a:r>
              <a:rPr lang="en-US" altLang="en-US" dirty="0">
                <a:latin typeface="Arial" panose="020B0604020202020204" pitchFamily="34" charset="0"/>
              </a:rPr>
              <a:t>Constraints are max clock skew, latency, transition time and load. </a:t>
            </a:r>
          </a:p>
          <a:p>
            <a:endParaRPr lang="en-US" altLang="en-US" dirty="0">
              <a:latin typeface="Arial" panose="020B0604020202020204" pitchFamily="34" charset="0"/>
            </a:endParaRPr>
          </a:p>
        </p:txBody>
      </p:sp>
      <p:sp>
        <p:nvSpPr>
          <p:cNvPr id="43012" name="Slide Number Placeholder 3">
            <a:extLst>
              <a:ext uri="{FF2B5EF4-FFF2-40B4-BE49-F238E27FC236}">
                <a16:creationId xmlns:a16="http://schemas.microsoft.com/office/drawing/2014/main" id="{FCB37CD8-A245-4BA9-86DC-194313A94803}"/>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41" tIns="47421" rIns="94841" bIns="47421"/>
          <a:lstStyle>
            <a:lvl1pPr algn="just">
              <a:lnSpc>
                <a:spcPct val="90000"/>
              </a:lnSpc>
              <a:spcBef>
                <a:spcPct val="40000"/>
              </a:spcBef>
              <a:defRPr sz="1200">
                <a:solidFill>
                  <a:schemeClr val="tx1"/>
                </a:solidFill>
                <a:latin typeface="Arial" panose="020B0604020202020204" pitchFamily="34" charset="0"/>
              </a:defRPr>
            </a:lvl1pPr>
            <a:lvl2pPr marL="770590" indent="-296382">
              <a:spcBef>
                <a:spcPct val="30000"/>
              </a:spcBef>
              <a:defRPr sz="1200">
                <a:solidFill>
                  <a:schemeClr val="tx1"/>
                </a:solidFill>
                <a:latin typeface="Times New Roman" panose="02020603050405020304" pitchFamily="18" charset="0"/>
              </a:defRPr>
            </a:lvl2pPr>
            <a:lvl3pPr marL="1185524" indent="-237105">
              <a:spcBef>
                <a:spcPct val="30000"/>
              </a:spcBef>
              <a:defRPr sz="1200">
                <a:solidFill>
                  <a:schemeClr val="tx1"/>
                </a:solidFill>
                <a:latin typeface="Times New Roman" panose="02020603050405020304" pitchFamily="18" charset="0"/>
              </a:defRPr>
            </a:lvl3pPr>
            <a:lvl4pPr marL="1659733" indent="-237105">
              <a:spcBef>
                <a:spcPct val="30000"/>
              </a:spcBef>
              <a:defRPr sz="1200">
                <a:solidFill>
                  <a:schemeClr val="tx1"/>
                </a:solidFill>
                <a:latin typeface="Times New Roman" panose="02020603050405020304" pitchFamily="18" charset="0"/>
              </a:defRPr>
            </a:lvl4pPr>
            <a:lvl5pPr marL="2133944" indent="-237105">
              <a:spcBef>
                <a:spcPct val="30000"/>
              </a:spcBef>
              <a:defRPr sz="1200">
                <a:solidFill>
                  <a:schemeClr val="tx1"/>
                </a:solidFill>
                <a:latin typeface="Times New Roman" panose="02020603050405020304" pitchFamily="18" charset="0"/>
              </a:defRPr>
            </a:lvl5pPr>
            <a:lvl6pPr marL="2608153" indent="-237105" eaLnBrk="0" fontAlgn="base" hangingPunct="0">
              <a:spcBef>
                <a:spcPct val="30000"/>
              </a:spcBef>
              <a:spcAft>
                <a:spcPct val="0"/>
              </a:spcAft>
              <a:defRPr sz="1200">
                <a:solidFill>
                  <a:schemeClr val="tx1"/>
                </a:solidFill>
                <a:latin typeface="Times New Roman" panose="02020603050405020304" pitchFamily="18" charset="0"/>
              </a:defRPr>
            </a:lvl6pPr>
            <a:lvl7pPr marL="3082362" indent="-237105" eaLnBrk="0" fontAlgn="base" hangingPunct="0">
              <a:spcBef>
                <a:spcPct val="30000"/>
              </a:spcBef>
              <a:spcAft>
                <a:spcPct val="0"/>
              </a:spcAft>
              <a:defRPr sz="1200">
                <a:solidFill>
                  <a:schemeClr val="tx1"/>
                </a:solidFill>
                <a:latin typeface="Times New Roman" panose="02020603050405020304" pitchFamily="18" charset="0"/>
              </a:defRPr>
            </a:lvl7pPr>
            <a:lvl8pPr marL="3556572" indent="-237105" eaLnBrk="0" fontAlgn="base" hangingPunct="0">
              <a:spcBef>
                <a:spcPct val="30000"/>
              </a:spcBef>
              <a:spcAft>
                <a:spcPct val="0"/>
              </a:spcAft>
              <a:defRPr sz="1200">
                <a:solidFill>
                  <a:schemeClr val="tx1"/>
                </a:solidFill>
                <a:latin typeface="Times New Roman" panose="02020603050405020304" pitchFamily="18" charset="0"/>
              </a:defRPr>
            </a:lvl8pPr>
            <a:lvl9pPr marL="4030782" indent="-237105" eaLnBrk="0" fontAlgn="base" hangingPunct="0">
              <a:spcBef>
                <a:spcPct val="30000"/>
              </a:spcBef>
              <a:spcAft>
                <a:spcPct val="0"/>
              </a:spcAft>
              <a:defRPr sz="1200">
                <a:solidFill>
                  <a:schemeClr val="tx1"/>
                </a:solidFill>
                <a:latin typeface="Times New Roman" panose="02020603050405020304" pitchFamily="18" charset="0"/>
              </a:defRPr>
            </a:lvl9pPr>
          </a:lstStyle>
          <a:p>
            <a:pPr algn="l">
              <a:lnSpc>
                <a:spcPct val="100000"/>
              </a:lnSpc>
              <a:spcBef>
                <a:spcPct val="0"/>
              </a:spcBef>
            </a:pPr>
            <a:fld id="{24E3A8CC-A392-436A-9C5E-15869654567E}" type="slidenum">
              <a:rPr lang="en-US" altLang="en-US" sz="1900"/>
              <a:pPr algn="l">
                <a:lnSpc>
                  <a:spcPct val="100000"/>
                </a:lnSpc>
                <a:spcBef>
                  <a:spcPct val="0"/>
                </a:spcBef>
              </a:pPr>
              <a:t>53</a:t>
            </a:fld>
            <a:endParaRPr lang="en-US" altLang="en-US" sz="19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8F0D4F1D-6556-9515-54EC-47DAFF5AD200}"/>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19660445-F6D6-7C52-C6F3-C55FC91C5C7A}"/>
              </a:ext>
            </a:extLst>
          </p:cNvPr>
          <p:cNvSpPr>
            <a:spLocks noGrp="1" noRot="1" noChangeAspect="1"/>
          </p:cNvSpPr>
          <p:nvPr>
            <p:ph type="sldImg" idx="2"/>
          </p:nvPr>
        </p:nvSpPr>
        <p:spPr>
          <a:xfrm>
            <a:off x="-431800" y="939800"/>
            <a:ext cx="6261100" cy="46958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D49980F5-B427-A843-0294-B815BD6B5C70}"/>
              </a:ext>
            </a:extLst>
          </p:cNvPr>
          <p:cNvSpPr txBox="1">
            <a:spLocks noGrp="1"/>
          </p:cNvSpPr>
          <p:nvPr>
            <p:ph type="body" idx="1"/>
          </p:nvPr>
        </p:nvSpPr>
        <p:spPr>
          <a:xfrm>
            <a:off x="539647" y="5948570"/>
            <a:ext cx="4317167" cy="5635487"/>
          </a:xfrm>
          <a:prstGeom prst="rect">
            <a:avLst/>
          </a:prstGeom>
        </p:spPr>
        <p:txBody>
          <a:bodyPr spcFirstLastPara="1" wrap="square" lIns="94821" tIns="94821" rIns="94821" bIns="94821" anchor="t" anchorCtr="0">
            <a:noAutofit/>
          </a:bodyPr>
          <a:lstStyle/>
          <a:p>
            <a:pPr marL="0" indent="0"/>
            <a:endParaRPr/>
          </a:p>
        </p:txBody>
      </p:sp>
    </p:spTree>
    <p:extLst>
      <p:ext uri="{BB962C8B-B14F-4D97-AF65-F5344CB8AC3E}">
        <p14:creationId xmlns:p14="http://schemas.microsoft.com/office/powerpoint/2010/main" val="22649715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4:notes"/>
          <p:cNvSpPr txBox="1">
            <a:spLocks noGrp="1"/>
          </p:cNvSpPr>
          <p:nvPr>
            <p:ph type="body" idx="1"/>
          </p:nvPr>
        </p:nvSpPr>
        <p:spPr>
          <a:xfrm>
            <a:off x="954156" y="4485807"/>
            <a:ext cx="5247861" cy="4249711"/>
          </a:xfrm>
          <a:prstGeom prst="rect">
            <a:avLst/>
          </a:prstGeom>
          <a:noFill/>
          <a:ln>
            <a:noFill/>
          </a:ln>
        </p:spPr>
        <p:txBody>
          <a:bodyPr spcFirstLastPara="1" wrap="square" lIns="94835" tIns="47405" rIns="94835" bIns="47405" anchor="t" anchorCtr="0">
            <a:noAutofit/>
          </a:bodyPr>
          <a:lstStyle/>
          <a:p>
            <a:r>
              <a:rPr lang="en-GB" altLang="ko-KR" dirty="0"/>
              <a:t>Objective: </a:t>
            </a:r>
          </a:p>
          <a:p>
            <a:pPr lvl="1"/>
            <a:r>
              <a:rPr lang="en-GB" altLang="ko-KR" dirty="0"/>
              <a:t>Encapsulate the rules of the technology and IO library to minimize the amount of information that needs to be provided to construct a clean </a:t>
            </a:r>
            <a:r>
              <a:rPr lang="en-GB" altLang="ko-KR" dirty="0" err="1"/>
              <a:t>padring</a:t>
            </a:r>
            <a:endParaRPr lang="en-GB" altLang="ko-KR" dirty="0"/>
          </a:p>
          <a:p>
            <a:pPr lvl="1"/>
            <a:r>
              <a:rPr lang="en-GB" altLang="ko-KR" dirty="0"/>
              <a:t>This functionality is not available in commercial EDA tools; each </a:t>
            </a:r>
            <a:r>
              <a:rPr lang="en-GB" altLang="ko-KR" dirty="0" err="1"/>
              <a:t>padring</a:t>
            </a:r>
            <a:r>
              <a:rPr lang="en-GB" altLang="ko-KR" dirty="0"/>
              <a:t> is a bespoke construction using low-level </a:t>
            </a:r>
            <a:r>
              <a:rPr lang="en-GB" altLang="ko-KR" dirty="0" err="1"/>
              <a:t>floorplanning</a:t>
            </a:r>
            <a:r>
              <a:rPr lang="en-GB" altLang="ko-KR" dirty="0"/>
              <a:t> functionality</a:t>
            </a:r>
          </a:p>
          <a:p>
            <a:endParaRPr lang="en-GB" altLang="ko-KR" dirty="0"/>
          </a:p>
          <a:p>
            <a:r>
              <a:rPr lang="en-GB" altLang="ko-KR" dirty="0"/>
              <a:t>Can be used to build </a:t>
            </a:r>
            <a:r>
              <a:rPr lang="en-GB" altLang="ko-KR" dirty="0" err="1"/>
              <a:t>padrings</a:t>
            </a:r>
            <a:r>
              <a:rPr lang="en-GB" altLang="ko-KR" dirty="0"/>
              <a:t> with several different types of </a:t>
            </a:r>
            <a:r>
              <a:rPr lang="en-GB" altLang="ko-KR" dirty="0" err="1"/>
              <a:t>bondpad</a:t>
            </a:r>
            <a:r>
              <a:rPr lang="en-GB" altLang="ko-KR" dirty="0"/>
              <a:t> solution:</a:t>
            </a:r>
          </a:p>
          <a:p>
            <a:pPr lvl="1"/>
            <a:r>
              <a:rPr lang="en-GB" altLang="ko-KR" dirty="0" err="1"/>
              <a:t>Wirebond</a:t>
            </a:r>
            <a:r>
              <a:rPr lang="en-GB" altLang="ko-KR" dirty="0"/>
              <a:t> with</a:t>
            </a:r>
            <a:r>
              <a:rPr lang="en-GB" altLang="ko-KR" baseline="0" dirty="0"/>
              <a:t> integrated or separated </a:t>
            </a:r>
            <a:r>
              <a:rPr lang="en-GB" altLang="ko-KR" baseline="0" dirty="0" err="1"/>
              <a:t>bondpad</a:t>
            </a:r>
            <a:r>
              <a:rPr lang="en-GB" altLang="ko-KR" baseline="0" dirty="0"/>
              <a:t> instances</a:t>
            </a:r>
            <a:endParaRPr lang="en-GB" altLang="ko-KR" dirty="0"/>
          </a:p>
          <a:p>
            <a:pPr lvl="1"/>
            <a:r>
              <a:rPr lang="en-GB" altLang="ko-KR" dirty="0" err="1"/>
              <a:t>Wirebond</a:t>
            </a:r>
            <a:r>
              <a:rPr lang="en-GB" altLang="ko-KR" dirty="0"/>
              <a:t> with staggered pads</a:t>
            </a:r>
          </a:p>
          <a:p>
            <a:pPr lvl="1"/>
            <a:r>
              <a:rPr lang="en-GB" altLang="ko-KR" dirty="0" err="1"/>
              <a:t>Flipchip</a:t>
            </a:r>
            <a:r>
              <a:rPr lang="en-GB" altLang="ko-KR" dirty="0"/>
              <a:t> </a:t>
            </a:r>
            <a:r>
              <a:rPr lang="en-GB" altLang="ko-KR" dirty="0" err="1"/>
              <a:t>bondpads</a:t>
            </a:r>
            <a:r>
              <a:rPr lang="en-GB" altLang="ko-KR" dirty="0"/>
              <a:t>, with central</a:t>
            </a:r>
            <a:r>
              <a:rPr lang="en-GB" altLang="ko-KR" baseline="0" dirty="0"/>
              <a:t> bump array dedicated to core P/G and edge bumps a mixture of  signal and P/G (for core and IO)</a:t>
            </a:r>
            <a:endParaRPr lang="en-GB" altLang="ko-KR" dirty="0"/>
          </a:p>
          <a:p>
            <a:pPr lvl="0"/>
            <a:endParaRPr lang="en-GB" altLang="ko-KR" dirty="0"/>
          </a:p>
          <a:p>
            <a:pPr lvl="0"/>
            <a:r>
              <a:rPr lang="en-GB" altLang="ko-KR" dirty="0"/>
              <a:t>A</a:t>
            </a:r>
            <a:r>
              <a:rPr lang="en-GB" altLang="ko-KR" baseline="0" dirty="0"/>
              <a:t> footprint defines the location of all the </a:t>
            </a:r>
            <a:r>
              <a:rPr lang="en-GB" altLang="ko-KR" baseline="0" dirty="0" err="1"/>
              <a:t>padcells</a:t>
            </a:r>
            <a:r>
              <a:rPr lang="en-GB" altLang="ko-KR" baseline="0" dirty="0"/>
              <a:t> in the design, it can be extracted from a DEF of a different chip that has the same number (or fewer) signal IOs defined and had a core area large enough to accommodate this design. It can be used as is, or as a starting point for the designer to make adjustments to the IO ring.</a:t>
            </a:r>
          </a:p>
          <a:p>
            <a:pPr lvl="0"/>
            <a:endParaRPr lang="en-GB" altLang="ko-KR" baseline="0" dirty="0"/>
          </a:p>
          <a:p>
            <a:pPr lvl="0"/>
            <a:r>
              <a:rPr lang="en-GB" altLang="ko-KR" baseline="0" dirty="0"/>
              <a:t>The IO library comes with detailed documentation. It is a manual task to </a:t>
            </a:r>
            <a:r>
              <a:rPr lang="en-GB" altLang="ko-KR" baseline="0" dirty="0" err="1"/>
              <a:t>distill</a:t>
            </a:r>
            <a:r>
              <a:rPr lang="en-GB" altLang="ko-KR" baseline="0" dirty="0"/>
              <a:t> this information into an IO Library Data file for use by </a:t>
            </a:r>
            <a:r>
              <a:rPr lang="en-GB" altLang="ko-KR" baseline="0" dirty="0" err="1"/>
              <a:t>ICeWall</a:t>
            </a:r>
            <a:r>
              <a:rPr lang="en-GB" altLang="ko-KR" baseline="0" dirty="0"/>
              <a:t>. This file may be re-used for different chips that use the same IO library.</a:t>
            </a:r>
          </a:p>
          <a:p>
            <a:pPr lvl="0"/>
            <a:endParaRPr lang="en-GB" altLang="ko-KR" baseline="0" dirty="0"/>
          </a:p>
          <a:p>
            <a:pPr lvl="0"/>
            <a:r>
              <a:rPr lang="en-GB" altLang="ko-KR" baseline="0" dirty="0"/>
              <a:t>The signal mapping file associates signals in the Verilog design with </a:t>
            </a:r>
            <a:r>
              <a:rPr lang="en-GB" altLang="ko-KR" baseline="0" dirty="0" err="1"/>
              <a:t>padcells</a:t>
            </a:r>
            <a:r>
              <a:rPr lang="en-GB" altLang="ko-KR" baseline="0" dirty="0"/>
              <a:t> in the Footprint definition. If no signal mapping is provided, </a:t>
            </a:r>
            <a:r>
              <a:rPr lang="en-GB" altLang="ko-KR" baseline="0" dirty="0" err="1"/>
              <a:t>ICeWall</a:t>
            </a:r>
            <a:r>
              <a:rPr lang="en-GB" altLang="ko-KR" baseline="0" dirty="0"/>
              <a:t> will allocate the IOs of the Verilog design to the signal pads in the footprint definition</a:t>
            </a:r>
            <a:endParaRPr lang="en-GB" altLang="ko-KR" dirty="0"/>
          </a:p>
          <a:p>
            <a:pPr lvl="0"/>
            <a:endParaRPr lang="en-GB" altLang="ko-KR" dirty="0"/>
          </a:p>
          <a:p>
            <a:endParaRPr lang="en-GB" altLang="ko-KR" dirty="0"/>
          </a:p>
        </p:txBody>
      </p:sp>
      <p:sp>
        <p:nvSpPr>
          <p:cNvPr id="85" name="Google Shape;85;p4:notes"/>
          <p:cNvSpPr>
            <a:spLocks noGrp="1" noRot="1" noChangeAspect="1"/>
          </p:cNvSpPr>
          <p:nvPr>
            <p:ph type="sldImg" idx="2"/>
          </p:nvPr>
        </p:nvSpPr>
        <p:spPr>
          <a:xfrm>
            <a:off x="1217613" y="708025"/>
            <a:ext cx="4721225" cy="35417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260578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4:notes"/>
          <p:cNvSpPr txBox="1">
            <a:spLocks noGrp="1"/>
          </p:cNvSpPr>
          <p:nvPr>
            <p:ph type="body" idx="1"/>
          </p:nvPr>
        </p:nvSpPr>
        <p:spPr>
          <a:xfrm>
            <a:off x="954156" y="4485807"/>
            <a:ext cx="5247861" cy="4249711"/>
          </a:xfrm>
          <a:prstGeom prst="rect">
            <a:avLst/>
          </a:prstGeom>
          <a:noFill/>
          <a:ln>
            <a:noFill/>
          </a:ln>
        </p:spPr>
        <p:txBody>
          <a:bodyPr spcFirstLastPara="1" wrap="square" lIns="94835" tIns="47405" rIns="94835" bIns="47405" anchor="t" anchorCtr="0">
            <a:noAutofit/>
          </a:bodyPr>
          <a:lstStyle/>
          <a:p>
            <a:pPr marL="0" indent="0"/>
            <a:endParaRPr dirty="0"/>
          </a:p>
        </p:txBody>
      </p:sp>
      <p:sp>
        <p:nvSpPr>
          <p:cNvPr id="85" name="Google Shape;85;p4:notes"/>
          <p:cNvSpPr>
            <a:spLocks noGrp="1" noRot="1" noChangeAspect="1"/>
          </p:cNvSpPr>
          <p:nvPr>
            <p:ph type="sldImg" idx="2"/>
          </p:nvPr>
        </p:nvSpPr>
        <p:spPr>
          <a:xfrm>
            <a:off x="1217613" y="708025"/>
            <a:ext cx="4721225" cy="35417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7015407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AB4D6EE-C6B1-E840-7996-4F97778DED91}"/>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B3BE01F5-D170-6282-7F60-FBC695F09488}"/>
              </a:ext>
            </a:extLst>
          </p:cNvPr>
          <p:cNvSpPr>
            <a:spLocks noGrp="1" noRot="1" noChangeAspect="1"/>
          </p:cNvSpPr>
          <p:nvPr>
            <p:ph type="sldImg" idx="2"/>
          </p:nvPr>
        </p:nvSpPr>
        <p:spPr>
          <a:xfrm>
            <a:off x="-431800" y="939800"/>
            <a:ext cx="6261100" cy="46958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9871C6AE-EDDF-2B05-9E77-CA8378022066}"/>
              </a:ext>
            </a:extLst>
          </p:cNvPr>
          <p:cNvSpPr txBox="1">
            <a:spLocks noGrp="1"/>
          </p:cNvSpPr>
          <p:nvPr>
            <p:ph type="body" idx="1"/>
          </p:nvPr>
        </p:nvSpPr>
        <p:spPr>
          <a:xfrm>
            <a:off x="539647" y="5948570"/>
            <a:ext cx="4317167" cy="5635487"/>
          </a:xfrm>
          <a:prstGeom prst="rect">
            <a:avLst/>
          </a:prstGeom>
        </p:spPr>
        <p:txBody>
          <a:bodyPr spcFirstLastPara="1" wrap="square" lIns="94821" tIns="94821" rIns="94821" bIns="94821" anchor="t" anchorCtr="0">
            <a:noAutofit/>
          </a:bodyPr>
          <a:lstStyle/>
          <a:p>
            <a:pPr marL="0" indent="0"/>
            <a:endParaRPr/>
          </a:p>
        </p:txBody>
      </p:sp>
    </p:spTree>
    <p:extLst>
      <p:ext uri="{BB962C8B-B14F-4D97-AF65-F5344CB8AC3E}">
        <p14:creationId xmlns:p14="http://schemas.microsoft.com/office/powerpoint/2010/main" val="2268989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details, let’s take a step back and think about what are the major blockers among all the gaps.</a:t>
            </a:r>
          </a:p>
          <a:p>
            <a:endParaRPr lang="en-US" dirty="0"/>
          </a:p>
          <a:p>
            <a:r>
              <a:rPr lang="en-US" b="1" dirty="0"/>
              <a:t>[Click]</a:t>
            </a:r>
            <a:r>
              <a:rPr lang="en-US" dirty="0"/>
              <a:t> For the design rule violations that we couldn’t fix before, there are two blockers. One is the absence of a DRC engine, meaning that we have no clue of the existence of violations. The other blocker is that we do not have a violation filtering system, meaning that even we know where the violations are, we still have no clue about what to </a:t>
            </a:r>
            <a:r>
              <a:rPr lang="en-US" dirty="0" err="1"/>
              <a:t>ripup</a:t>
            </a:r>
            <a:r>
              <a:rPr lang="en-US" dirty="0"/>
              <a:t> and reroute.</a:t>
            </a:r>
          </a:p>
          <a:p>
            <a:endParaRPr lang="en-US" dirty="0"/>
          </a:p>
          <a:p>
            <a:r>
              <a:rPr lang="en-US" b="1" dirty="0"/>
              <a:t>[Click]</a:t>
            </a:r>
            <a:r>
              <a:rPr lang="en-US" dirty="0"/>
              <a:t> Another major gap is pin access. A bad pin access methodology can contribute to a lot of violations with repeating patterns. We used to assume on-track access, no inter-cell pin access interference and we didn’t have accurate modeling of design rules.</a:t>
            </a:r>
          </a:p>
          <a:p>
            <a:endParaRPr lang="en-US" dirty="0"/>
          </a:p>
          <a:p>
            <a:r>
              <a:rPr lang="en-US" b="1" dirty="0"/>
              <a:t>[Click]</a:t>
            </a:r>
            <a:r>
              <a:rPr lang="en-US" dirty="0"/>
              <a:t> Therefore, a DRC engine and a more robust pin access methodology would be our scuba tanks for the deep diving.</a:t>
            </a:r>
          </a:p>
        </p:txBody>
      </p:sp>
      <p:sp>
        <p:nvSpPr>
          <p:cNvPr id="4" name="Slide Number Placeholder 3"/>
          <p:cNvSpPr>
            <a:spLocks noGrp="1"/>
          </p:cNvSpPr>
          <p:nvPr>
            <p:ph type="sldNum" sz="quarter" idx="5"/>
          </p:nvPr>
        </p:nvSpPr>
        <p:spPr/>
        <p:txBody>
          <a:bodyPr/>
          <a:lstStyle/>
          <a:p>
            <a:fld id="{F5595F73-ECBE-4053-B154-643031F57BC4}" type="slidenum">
              <a:rPr lang="en-US" smtClean="0"/>
              <a:t>5</a:t>
            </a:fld>
            <a:endParaRPr lang="en-US"/>
          </a:p>
        </p:txBody>
      </p:sp>
    </p:spTree>
    <p:extLst>
      <p:ext uri="{BB962C8B-B14F-4D97-AF65-F5344CB8AC3E}">
        <p14:creationId xmlns:p14="http://schemas.microsoft.com/office/powerpoint/2010/main" val="31307731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4BFB0-791C-8B8F-1F86-6C2CA093E3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0B7D5C-C26D-BAF2-2E20-56F293C2C7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C8442F-F004-E4E4-CA41-461943CE40C3}"/>
              </a:ext>
            </a:extLst>
          </p:cNvPr>
          <p:cNvSpPr>
            <a:spLocks noGrp="1"/>
          </p:cNvSpPr>
          <p:nvPr>
            <p:ph type="body" idx="1"/>
          </p:nvPr>
        </p:nvSpPr>
        <p:spPr/>
        <p:txBody>
          <a:bodyPr/>
          <a:lstStyle/>
          <a:p>
            <a:r>
              <a:rPr lang="en-US" dirty="0"/>
              <a:t>Roughly speaking,  global routers can be divided into two categories:  2D GR and 3D GR.</a:t>
            </a:r>
          </a:p>
          <a:p>
            <a:endParaRPr lang="en-US" dirty="0"/>
          </a:p>
          <a:p>
            <a:r>
              <a:rPr lang="en-US" b="1" dirty="0"/>
              <a:t>[click] </a:t>
            </a:r>
            <a:r>
              <a:rPr lang="en-US" dirty="0"/>
              <a:t>2D GR compresses routing layers onto a 2D plane, </a:t>
            </a:r>
          </a:p>
          <a:p>
            <a:r>
              <a:rPr lang="en-US" dirty="0"/>
              <a:t>builds a 2D routing graph and routes on the 2D plane followed with layer assignment.</a:t>
            </a:r>
          </a:p>
          <a:p>
            <a:r>
              <a:rPr lang="en-US" dirty="0"/>
              <a:t>2D-GPU-accelerated GRs are based on </a:t>
            </a:r>
            <a:r>
              <a:rPr lang="en-US" dirty="0" err="1"/>
              <a:t>FastRoute</a:t>
            </a:r>
            <a:r>
              <a:rPr lang="en-US" dirty="0"/>
              <a:t>.</a:t>
            </a:r>
          </a:p>
          <a:p>
            <a:endParaRPr lang="en-US" dirty="0"/>
          </a:p>
          <a:p>
            <a:r>
              <a:rPr lang="en-US" b="1" dirty="0"/>
              <a:t>[click] </a:t>
            </a:r>
            <a:r>
              <a:rPr lang="en-US" dirty="0"/>
              <a:t>3D GR routes directly on multiple metal layers.  </a:t>
            </a:r>
          </a:p>
          <a:p>
            <a:r>
              <a:rPr lang="en-US" dirty="0"/>
              <a:t>3D-GPU-accelerated GRs are based on CUGR.</a:t>
            </a:r>
          </a:p>
          <a:p>
            <a:endParaRPr lang="en-US" dirty="0"/>
          </a:p>
          <a:p>
            <a:r>
              <a:rPr lang="en-US" b="1" dirty="0"/>
              <a:t>[click] </a:t>
            </a:r>
            <a:r>
              <a:rPr lang="en-US" dirty="0"/>
              <a:t>The runtime bottleneck for both 2D GR and 3D GR is the maze routing.</a:t>
            </a:r>
          </a:p>
          <a:p>
            <a:endParaRPr lang="en-US" dirty="0"/>
          </a:p>
          <a:p>
            <a:r>
              <a:rPr lang="en-US" b="1" dirty="0"/>
              <a:t>[click] </a:t>
            </a:r>
            <a:r>
              <a:rPr lang="en-US" dirty="0"/>
              <a:t>The key idea of all previous GPU GRs is to route a batch of non-overlapping nets concurrently !</a:t>
            </a:r>
          </a:p>
          <a:p>
            <a:r>
              <a:rPr lang="en-US" dirty="0"/>
              <a:t>Here the non-overlapping nets means that there is no overlap between their bounding boxes.</a:t>
            </a:r>
          </a:p>
          <a:p>
            <a:endParaRPr lang="en-US" dirty="0"/>
          </a:p>
          <a:p>
            <a:r>
              <a:rPr lang="en-US" b="1" dirty="0"/>
              <a:t>[click]</a:t>
            </a:r>
          </a:p>
          <a:p>
            <a:endParaRPr lang="en-US" dirty="0"/>
          </a:p>
          <a:p>
            <a:endParaRPr lang="en-US" dirty="0"/>
          </a:p>
          <a:p>
            <a:r>
              <a:rPr lang="en-US" dirty="0"/>
              <a:t>Before we jump into our work, let’s take a step back and talk about some brief history of routing.</a:t>
            </a:r>
          </a:p>
          <a:p>
            <a:endParaRPr lang="en-US" dirty="0"/>
          </a:p>
          <a:p>
            <a:r>
              <a:rPr lang="en-US" dirty="0"/>
              <a:t>Routing often adopt a two-stage approach – global routing, followed by detailed routing. Such a two-step approach allow research effort to focus on one stage at a time to boost progress.</a:t>
            </a:r>
          </a:p>
          <a:p>
            <a:endParaRPr lang="en-US" dirty="0"/>
          </a:p>
          <a:p>
            <a:r>
              <a:rPr lang="en-US" b="1" dirty="0"/>
              <a:t>[click]</a:t>
            </a:r>
            <a:r>
              <a:rPr lang="en-US" dirty="0"/>
              <a:t> What we hoped was to push </a:t>
            </a:r>
            <a:r>
              <a:rPr lang="en-US" b="1" dirty="0"/>
              <a:t>[click]</a:t>
            </a:r>
            <a:r>
              <a:rPr lang="en-US" dirty="0"/>
              <a:t>  both global routing and detailed routing move forward </a:t>
            </a:r>
            <a:r>
              <a:rPr lang="en-US" b="1" dirty="0"/>
              <a:t>[click]</a:t>
            </a:r>
            <a:r>
              <a:rPr lang="en-US" dirty="0"/>
              <a:t>  and they should still stay together. </a:t>
            </a:r>
            <a:r>
              <a:rPr lang="en-US" b="1" dirty="0"/>
              <a:t>[click]</a:t>
            </a:r>
            <a:r>
              <a:rPr lang="en-US" dirty="0"/>
              <a:t> </a:t>
            </a:r>
            <a:r>
              <a:rPr lang="en-US" b="1" dirty="0"/>
              <a:t>[click]</a:t>
            </a:r>
            <a:r>
              <a:rPr lang="en-US" dirty="0"/>
              <a:t> </a:t>
            </a:r>
            <a:r>
              <a:rPr lang="en-US" b="1" dirty="0"/>
              <a:t>[click]</a:t>
            </a:r>
            <a:r>
              <a:rPr lang="en-US" dirty="0"/>
              <a:t> </a:t>
            </a:r>
          </a:p>
          <a:p>
            <a:endParaRPr lang="en-US" dirty="0"/>
          </a:p>
          <a:p>
            <a:r>
              <a:rPr lang="en-US" b="1" dirty="0"/>
              <a:t>[click]</a:t>
            </a:r>
            <a:r>
              <a:rPr lang="en-US" dirty="0"/>
              <a:t> However, this is not how reality looks like. </a:t>
            </a:r>
            <a:r>
              <a:rPr lang="en-US" b="1" dirty="0"/>
              <a:t>[click]</a:t>
            </a:r>
            <a:r>
              <a:rPr lang="en-US" dirty="0"/>
              <a:t> both global routing and detailed routing are moving forward </a:t>
            </a:r>
            <a:r>
              <a:rPr lang="en-US" b="1" dirty="0"/>
              <a:t>[click]</a:t>
            </a:r>
            <a:r>
              <a:rPr lang="en-US" dirty="0"/>
              <a:t> </a:t>
            </a:r>
            <a:r>
              <a:rPr lang="en-US" b="1" dirty="0"/>
              <a:t>[click]</a:t>
            </a:r>
            <a:r>
              <a:rPr lang="en-US" b="0" dirty="0"/>
              <a:t>, in slightly different directions</a:t>
            </a:r>
            <a:r>
              <a:rPr lang="en-US" dirty="0"/>
              <a:t> </a:t>
            </a:r>
            <a:r>
              <a:rPr lang="en-US" b="1" dirty="0"/>
              <a:t>[click]</a:t>
            </a:r>
            <a:r>
              <a:rPr lang="en-US" dirty="0"/>
              <a:t> </a:t>
            </a:r>
            <a:r>
              <a:rPr lang="en-US" b="1" dirty="0"/>
              <a:t>[click]</a:t>
            </a:r>
            <a:r>
              <a:rPr lang="en-US" dirty="0"/>
              <a:t> . Until </a:t>
            </a:r>
            <a:r>
              <a:rPr lang="en-US" b="1" dirty="0"/>
              <a:t>[click] </a:t>
            </a:r>
            <a:r>
              <a:rPr lang="en-US" b="0" dirty="0"/>
              <a:t>there is a crack between them, and </a:t>
            </a:r>
            <a:r>
              <a:rPr lang="en-US" b="1" dirty="0"/>
              <a:t>[click]</a:t>
            </a:r>
            <a:r>
              <a:rPr lang="en-US" b="0" dirty="0"/>
              <a:t> they don’t talk anymore.</a:t>
            </a:r>
            <a:endParaRPr lang="en-US" b="1" dirty="0"/>
          </a:p>
        </p:txBody>
      </p:sp>
      <p:sp>
        <p:nvSpPr>
          <p:cNvPr id="4" name="Slide Number Placeholder 3">
            <a:extLst>
              <a:ext uri="{FF2B5EF4-FFF2-40B4-BE49-F238E27FC236}">
                <a16:creationId xmlns:a16="http://schemas.microsoft.com/office/drawing/2014/main" id="{9E9C2DF4-F83D-1770-5F59-4615EA40DFC0}"/>
              </a:ext>
            </a:extLst>
          </p:cNvPr>
          <p:cNvSpPr>
            <a:spLocks noGrp="1"/>
          </p:cNvSpPr>
          <p:nvPr>
            <p:ph type="sldNum" sz="quarter" idx="5"/>
          </p:nvPr>
        </p:nvSpPr>
        <p:spPr/>
        <p:txBody>
          <a:bodyPr/>
          <a:lstStyle/>
          <a:p>
            <a:fld id="{F5595F73-ECBE-4053-B154-643031F57BC4}" type="slidenum">
              <a:rPr lang="en-US" smtClean="0"/>
              <a:t>58</a:t>
            </a:fld>
            <a:endParaRPr lang="en-US"/>
          </a:p>
        </p:txBody>
      </p:sp>
    </p:spTree>
    <p:extLst>
      <p:ext uri="{BB962C8B-B14F-4D97-AF65-F5344CB8AC3E}">
        <p14:creationId xmlns:p14="http://schemas.microsoft.com/office/powerpoint/2010/main" val="624158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7DBE9-68A7-627A-64FA-2EAF3CFD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4BB836-E3B1-B438-44FF-71B3EAE409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8A1B8C-9EFC-2439-C264-F553624E5C16}"/>
              </a:ext>
            </a:extLst>
          </p:cNvPr>
          <p:cNvSpPr>
            <a:spLocks noGrp="1"/>
          </p:cNvSpPr>
          <p:nvPr>
            <p:ph type="body" idx="1"/>
          </p:nvPr>
        </p:nvSpPr>
        <p:spPr/>
        <p:txBody>
          <a:bodyPr/>
          <a:lstStyle/>
          <a:p>
            <a:r>
              <a:rPr lang="en-US" dirty="0"/>
              <a:t>Our GPU-GR is based on </a:t>
            </a:r>
            <a:r>
              <a:rPr lang="en-US" dirty="0" err="1"/>
              <a:t>TritonRoute</a:t>
            </a:r>
            <a:r>
              <a:rPr lang="en-US" dirty="0"/>
              <a:t>-GR.</a:t>
            </a:r>
          </a:p>
          <a:p>
            <a:endParaRPr lang="en-US" dirty="0"/>
          </a:p>
          <a:p>
            <a:pPr marL="0" indent="0" defTabSz="948507">
              <a:buClrTx/>
              <a:buSzTx/>
              <a:defRPr/>
            </a:pPr>
            <a:r>
              <a:rPr lang="en-US" b="1" dirty="0"/>
              <a:t>[click] </a:t>
            </a:r>
            <a:r>
              <a:rPr lang="en-US" dirty="0"/>
              <a:t>TritonRoute-GR adopts a two-step approach.</a:t>
            </a:r>
          </a:p>
          <a:p>
            <a:pPr marL="0" indent="0" defTabSz="948507">
              <a:buClrTx/>
              <a:buSzTx/>
              <a:defRPr/>
            </a:pPr>
            <a:r>
              <a:rPr lang="en-US" dirty="0"/>
              <a:t>More specifically,  </a:t>
            </a:r>
            <a:r>
              <a:rPr lang="en-US" dirty="0" err="1"/>
              <a:t>TritonRoute</a:t>
            </a:r>
            <a:r>
              <a:rPr lang="en-US" dirty="0"/>
              <a:t>-GR first performs 2D global routing,  which effectively reduce the solution space.</a:t>
            </a:r>
          </a:p>
          <a:p>
            <a:pPr marL="0" indent="0" defTabSz="948507">
              <a:buClrTx/>
              <a:buSzTx/>
              <a:defRPr/>
            </a:pPr>
            <a:r>
              <a:rPr lang="en-US" dirty="0"/>
              <a:t>Then, </a:t>
            </a:r>
            <a:r>
              <a:rPr lang="en-US" dirty="0" err="1"/>
              <a:t>TritonRoute</a:t>
            </a:r>
            <a:r>
              <a:rPr lang="en-US" dirty="0"/>
              <a:t>-GR performs 3D global routing to further optimize the solution locally.</a:t>
            </a:r>
          </a:p>
          <a:p>
            <a:pPr marL="0" indent="0" defTabSz="948507">
              <a:buClrTx/>
              <a:buSzTx/>
              <a:defRPr/>
            </a:pPr>
            <a:endParaRPr lang="en-US" dirty="0"/>
          </a:p>
          <a:p>
            <a:pPr marL="0" indent="0" defTabSz="948507">
              <a:buClrTx/>
              <a:buSzTx/>
              <a:defRPr/>
            </a:pPr>
            <a:r>
              <a:rPr lang="en-US" b="1" dirty="0"/>
              <a:t>[click]  </a:t>
            </a:r>
            <a:r>
              <a:rPr lang="en-US" dirty="0"/>
              <a:t>In our GPU-accelerated implementation, we replace the original 2D-ripup-and-reroute and 3D-ripup-and-reroute with corresponding GPU-accelerated </a:t>
            </a:r>
            <a:r>
              <a:rPr lang="en-US" dirty="0" err="1"/>
              <a:t>ripup</a:t>
            </a:r>
            <a:r>
              <a:rPr lang="en-US" dirty="0"/>
              <a:t>-and-reroute.</a:t>
            </a:r>
          </a:p>
          <a:p>
            <a:pPr marL="0" indent="0" defTabSz="948507">
              <a:buClrTx/>
              <a:buSzTx/>
              <a:defRPr/>
            </a:pPr>
            <a:endParaRPr lang="en-US" dirty="0"/>
          </a:p>
          <a:p>
            <a:pPr marL="0" indent="0" defTabSz="948507">
              <a:buClrTx/>
              <a:buSzTx/>
              <a:defRPr/>
            </a:pPr>
            <a:r>
              <a:rPr lang="en-US" b="1" dirty="0"/>
              <a:t>[click]</a:t>
            </a:r>
          </a:p>
          <a:p>
            <a:pPr marL="0" indent="0" defTabSz="948507">
              <a:buClrTx/>
              <a:buSzTx/>
              <a:defRPr/>
            </a:pPr>
            <a:endParaRPr lang="en-US" dirty="0"/>
          </a:p>
        </p:txBody>
      </p:sp>
      <p:sp>
        <p:nvSpPr>
          <p:cNvPr id="4" name="Slide Number Placeholder 3">
            <a:extLst>
              <a:ext uri="{FF2B5EF4-FFF2-40B4-BE49-F238E27FC236}">
                <a16:creationId xmlns:a16="http://schemas.microsoft.com/office/drawing/2014/main" id="{0CB21531-E0AC-F6EB-6D2B-338D8BF05BAA}"/>
              </a:ext>
            </a:extLst>
          </p:cNvPr>
          <p:cNvSpPr>
            <a:spLocks noGrp="1"/>
          </p:cNvSpPr>
          <p:nvPr>
            <p:ph type="sldNum" sz="quarter" idx="5"/>
          </p:nvPr>
        </p:nvSpPr>
        <p:spPr/>
        <p:txBody>
          <a:bodyPr/>
          <a:lstStyle/>
          <a:p>
            <a:fld id="{F5595F73-ECBE-4053-B154-643031F57BC4}" type="slidenum">
              <a:rPr lang="en-US" smtClean="0"/>
              <a:t>59</a:t>
            </a:fld>
            <a:endParaRPr lang="en-US"/>
          </a:p>
        </p:txBody>
      </p:sp>
    </p:spTree>
    <p:extLst>
      <p:ext uri="{BB962C8B-B14F-4D97-AF65-F5344CB8AC3E}">
        <p14:creationId xmlns:p14="http://schemas.microsoft.com/office/powerpoint/2010/main" val="34135483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6EB01-29B2-4B74-35E1-E6AAE90E85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8F5B4E-D00F-BCB9-DC33-D410F29AA4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A1B62-9280-FD1E-4211-72FE23DA68F6}"/>
              </a:ext>
            </a:extLst>
          </p:cNvPr>
          <p:cNvSpPr>
            <a:spLocks noGrp="1"/>
          </p:cNvSpPr>
          <p:nvPr>
            <p:ph type="body" idx="1"/>
          </p:nvPr>
        </p:nvSpPr>
        <p:spPr/>
        <p:txBody>
          <a:bodyPr/>
          <a:lstStyle/>
          <a:p>
            <a:r>
              <a:rPr lang="en-US" dirty="0"/>
              <a:t>In this slide,  we present the flow of our GPU-GR.</a:t>
            </a:r>
          </a:p>
          <a:p>
            <a:endParaRPr lang="en-US" dirty="0"/>
          </a:p>
          <a:p>
            <a:r>
              <a:rPr lang="en-US" b="1" dirty="0"/>
              <a:t>[click] </a:t>
            </a:r>
            <a:r>
              <a:rPr lang="en-US" dirty="0"/>
              <a:t>Firstly, we use the unified resource model, which considers the routing tracks, design rules and pin accesses.</a:t>
            </a:r>
          </a:p>
          <a:p>
            <a:endParaRPr lang="en-US" dirty="0"/>
          </a:p>
          <a:p>
            <a:r>
              <a:rPr lang="en-US" b="1" dirty="0"/>
              <a:t>[click] </a:t>
            </a:r>
            <a:r>
              <a:rPr lang="en-US" dirty="0"/>
              <a:t>Then,  in the initial global routing stage,  we perform parallel pattern routing proposed by FastGR.</a:t>
            </a:r>
          </a:p>
          <a:p>
            <a:endParaRPr lang="en-US" dirty="0"/>
          </a:p>
          <a:p>
            <a:r>
              <a:rPr lang="en-US" b="1" dirty="0"/>
              <a:t>[click] </a:t>
            </a:r>
            <a:r>
              <a:rPr lang="en-US" dirty="0"/>
              <a:t>Finally, we perform three-level parallel maze routing using parallel bidirectional A* search.</a:t>
            </a:r>
          </a:p>
          <a:p>
            <a:endParaRPr lang="en-US" dirty="0"/>
          </a:p>
          <a:p>
            <a:r>
              <a:rPr lang="en-US" dirty="0"/>
              <a:t>The red boxes represent the modified elements in the original </a:t>
            </a:r>
            <a:r>
              <a:rPr lang="en-US" dirty="0" err="1"/>
              <a:t>TritonRoute</a:t>
            </a:r>
            <a:r>
              <a:rPr lang="en-US" dirty="0"/>
              <a:t>-GR.</a:t>
            </a:r>
          </a:p>
          <a:p>
            <a:endParaRPr lang="en-US" dirty="0"/>
          </a:p>
          <a:p>
            <a:r>
              <a:rPr lang="en-US" b="1" dirty="0"/>
              <a:t>[click]</a:t>
            </a:r>
          </a:p>
          <a:p>
            <a:endParaRPr lang="en-US" dirty="0"/>
          </a:p>
        </p:txBody>
      </p:sp>
      <p:sp>
        <p:nvSpPr>
          <p:cNvPr id="4" name="Slide Number Placeholder 3">
            <a:extLst>
              <a:ext uri="{FF2B5EF4-FFF2-40B4-BE49-F238E27FC236}">
                <a16:creationId xmlns:a16="http://schemas.microsoft.com/office/drawing/2014/main" id="{09EFAFE3-861B-46D1-8A93-8B24D5179B08}"/>
              </a:ext>
            </a:extLst>
          </p:cNvPr>
          <p:cNvSpPr>
            <a:spLocks noGrp="1"/>
          </p:cNvSpPr>
          <p:nvPr>
            <p:ph type="sldNum" sz="quarter" idx="5"/>
          </p:nvPr>
        </p:nvSpPr>
        <p:spPr/>
        <p:txBody>
          <a:bodyPr/>
          <a:lstStyle/>
          <a:p>
            <a:fld id="{F5595F73-ECBE-4053-B154-643031F57BC4}" type="slidenum">
              <a:rPr lang="en-US" smtClean="0"/>
              <a:t>60</a:t>
            </a:fld>
            <a:endParaRPr lang="en-US"/>
          </a:p>
        </p:txBody>
      </p:sp>
    </p:spTree>
    <p:extLst>
      <p:ext uri="{BB962C8B-B14F-4D97-AF65-F5344CB8AC3E}">
        <p14:creationId xmlns:p14="http://schemas.microsoft.com/office/powerpoint/2010/main" val="2530555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48307-AA98-69BD-6C62-7CAB0850A1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4C0FA5-8FFE-5D2F-3F59-D013E63DEF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CA0D4B-67F4-E9AC-EDDB-B910A641D381}"/>
              </a:ext>
            </a:extLst>
          </p:cNvPr>
          <p:cNvSpPr>
            <a:spLocks noGrp="1"/>
          </p:cNvSpPr>
          <p:nvPr>
            <p:ph type="body" idx="1"/>
          </p:nvPr>
        </p:nvSpPr>
        <p:spPr/>
        <p:txBody>
          <a:bodyPr/>
          <a:lstStyle/>
          <a:p>
            <a:r>
              <a:rPr lang="en-US" b="0" dirty="0"/>
              <a:t>In this slide,  we present the three-level parallel maze routing approach.</a:t>
            </a:r>
          </a:p>
          <a:p>
            <a:endParaRPr lang="en-US" b="0" dirty="0"/>
          </a:p>
          <a:p>
            <a:r>
              <a:rPr lang="en-US" b="0" dirty="0"/>
              <a:t>As shown in the figure, t</a:t>
            </a:r>
            <a:r>
              <a:rPr lang="en-US" b="0" i="0" dirty="0">
                <a:solidFill>
                  <a:srgbClr val="222222"/>
                </a:solidFill>
                <a:effectLst/>
                <a:latin typeface="Arial" panose="020B0604020202020204" pitchFamily="34" charset="0"/>
              </a:rPr>
              <a:t>he GPU architecture has</a:t>
            </a:r>
            <a:r>
              <a:rPr lang="en-US" b="1" i="0" dirty="0">
                <a:solidFill>
                  <a:srgbClr val="222222"/>
                </a:solidFill>
                <a:effectLst/>
                <a:latin typeface="Arial" panose="020B0604020202020204" pitchFamily="34" charset="0"/>
              </a:rPr>
              <a:t> three</a:t>
            </a:r>
            <a:r>
              <a:rPr lang="en-US" b="0" i="0" dirty="0">
                <a:solidFill>
                  <a:srgbClr val="222222"/>
                </a:solidFill>
                <a:effectLst/>
                <a:latin typeface="Arial" panose="020B0604020202020204" pitchFamily="34" charset="0"/>
              </a:rPr>
              <a:t> levels of parallelism.</a:t>
            </a:r>
            <a:br>
              <a:rPr lang="en-US" b="0" i="0" dirty="0">
                <a:solidFill>
                  <a:srgbClr val="222222"/>
                </a:solidFill>
                <a:effectLst/>
                <a:latin typeface="Arial" panose="020B0604020202020204" pitchFamily="34" charset="0"/>
              </a:rPr>
            </a:br>
            <a:r>
              <a:rPr lang="en-US" b="0" i="0" dirty="0">
                <a:solidFill>
                  <a:srgbClr val="222222"/>
                </a:solidFill>
                <a:effectLst/>
                <a:latin typeface="Arial" panose="020B0604020202020204" pitchFamily="34" charset="0"/>
              </a:rPr>
              <a:t>It organizes </a:t>
            </a:r>
            <a:r>
              <a:rPr lang="en-US" b="1" i="0" dirty="0">
                <a:solidFill>
                  <a:srgbClr val="222222"/>
                </a:solidFill>
                <a:effectLst/>
                <a:latin typeface="Arial" panose="020B0604020202020204" pitchFamily="34" charset="0"/>
              </a:rPr>
              <a:t>threads (the smallest execution units) </a:t>
            </a:r>
            <a:r>
              <a:rPr lang="en-US" b="0" i="0" dirty="0">
                <a:solidFill>
                  <a:srgbClr val="222222"/>
                </a:solidFill>
                <a:effectLst/>
                <a:latin typeface="Arial" panose="020B0604020202020204" pitchFamily="34" charset="0"/>
              </a:rPr>
              <a:t>into</a:t>
            </a:r>
            <a:r>
              <a:rPr lang="en-US" b="1" i="0" dirty="0">
                <a:solidFill>
                  <a:srgbClr val="222222"/>
                </a:solidFill>
                <a:effectLst/>
                <a:latin typeface="Arial" panose="020B0604020202020204" pitchFamily="34" charset="0"/>
              </a:rPr>
              <a:t> blocks,</a:t>
            </a:r>
            <a:r>
              <a:rPr lang="en-US" b="0" i="0" dirty="0">
                <a:solidFill>
                  <a:srgbClr val="222222"/>
                </a:solidFill>
                <a:effectLst/>
                <a:latin typeface="Arial" panose="020B0604020202020204" pitchFamily="34" charset="0"/>
              </a:rPr>
              <a:t> and blocks into </a:t>
            </a:r>
            <a:r>
              <a:rPr lang="en-US" b="1" i="0" dirty="0">
                <a:solidFill>
                  <a:srgbClr val="222222"/>
                </a:solidFill>
                <a:effectLst/>
                <a:latin typeface="Arial" panose="020B0604020202020204" pitchFamily="34" charset="0"/>
              </a:rPr>
              <a:t>grids</a:t>
            </a:r>
            <a:r>
              <a:rPr lang="en-US" b="0" i="0" dirty="0">
                <a:solidFill>
                  <a:srgbClr val="222222"/>
                </a:solidFill>
                <a:effectLst/>
                <a:latin typeface="Arial" panose="020B0604020202020204" pitchFamily="34" charset="0"/>
              </a:rPr>
              <a:t>.</a:t>
            </a:r>
            <a:br>
              <a:rPr lang="en-US" b="0" i="0" dirty="0">
                <a:solidFill>
                  <a:srgbClr val="222222"/>
                </a:solidFill>
                <a:effectLst/>
                <a:latin typeface="Arial" panose="020B0604020202020204" pitchFamily="34" charset="0"/>
              </a:rPr>
            </a:br>
            <a:endParaRPr lang="en-US" b="0" i="0" dirty="0">
              <a:solidFill>
                <a:srgbClr val="222222"/>
              </a:solidFill>
              <a:effectLst/>
              <a:latin typeface="Arial" panose="020B0604020202020204" pitchFamily="34" charset="0"/>
            </a:endParaRPr>
          </a:p>
          <a:p>
            <a:r>
              <a:rPr lang="en-US" b="1" i="0" dirty="0">
                <a:solidFill>
                  <a:srgbClr val="222222"/>
                </a:solidFill>
                <a:effectLst/>
                <a:latin typeface="Arial" panose="020B0604020202020204" pitchFamily="34" charset="0"/>
              </a:rPr>
              <a:t>[click]</a:t>
            </a:r>
            <a:br>
              <a:rPr lang="en-US" b="0" i="0" dirty="0">
                <a:solidFill>
                  <a:srgbClr val="222222"/>
                </a:solidFill>
                <a:effectLst/>
                <a:latin typeface="Arial" panose="020B0604020202020204" pitchFamily="34" charset="0"/>
              </a:rPr>
            </a:br>
            <a:r>
              <a:rPr lang="en-US" b="1" i="0" dirty="0">
                <a:solidFill>
                  <a:srgbClr val="222222"/>
                </a:solidFill>
                <a:effectLst/>
                <a:latin typeface="Arial" panose="020B0604020202020204" pitchFamily="34" charset="0"/>
              </a:rPr>
              <a:t>Threads is the basic unit of execution in CUDA. </a:t>
            </a:r>
            <a:r>
              <a:rPr lang="en-US" b="0" i="0" dirty="0">
                <a:solidFill>
                  <a:srgbClr val="222222"/>
                </a:solidFill>
                <a:effectLst/>
                <a:latin typeface="Arial" panose="020B0604020202020204" pitchFamily="34" charset="0"/>
              </a:rPr>
              <a:t>Each thread has its own set of registers and can execute independently.  </a:t>
            </a:r>
          </a:p>
          <a:p>
            <a:pPr algn="l"/>
            <a:r>
              <a:rPr lang="en-US" b="0" i="0" dirty="0">
                <a:solidFill>
                  <a:srgbClr val="222222"/>
                </a:solidFill>
                <a:effectLst/>
                <a:latin typeface="Arial" panose="020B0604020202020204" pitchFamily="34" charset="0"/>
              </a:rPr>
              <a:t>CUDA GPUs execute threads in groups called wraps (usually 32 threads),  where each thread in a wrap executes the same instruction at a time but can operate on different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[click]</a:t>
            </a:r>
            <a:br>
              <a:rPr lang="en-US" b="0" i="0" dirty="0">
                <a:solidFill>
                  <a:srgbClr val="222222"/>
                </a:solidFill>
                <a:effectLst/>
                <a:latin typeface="Arial" panose="020B0604020202020204" pitchFamily="34" charset="0"/>
              </a:rPr>
            </a:b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block</a:t>
            </a:r>
            <a:r>
              <a:rPr lang="en-US" b="0" i="0" dirty="0">
                <a:solidFill>
                  <a:srgbClr val="222222"/>
                </a:solidFill>
                <a:effectLst/>
                <a:latin typeface="Arial" panose="020B0604020202020204" pitchFamily="34" charset="0"/>
              </a:rPr>
              <a:t> is a group of threads that execute the same kernel (a function executed on the GPU) and can share data through shared memory.</a:t>
            </a:r>
            <a:br>
              <a:rPr lang="en-US" b="0" i="0" dirty="0">
                <a:solidFill>
                  <a:srgbClr val="222222"/>
                </a:solidFill>
                <a:effectLst/>
                <a:latin typeface="Arial" panose="020B0604020202020204" pitchFamily="34" charset="0"/>
              </a:rPr>
            </a:br>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[click]</a:t>
            </a:r>
            <a:br>
              <a:rPr lang="en-US" b="0" i="0" dirty="0">
                <a:solidFill>
                  <a:srgbClr val="222222"/>
                </a:solidFill>
                <a:effectLst/>
                <a:latin typeface="Arial" panose="020B0604020202020204" pitchFamily="34" charset="0"/>
              </a:rPr>
            </a:b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grid</a:t>
            </a:r>
            <a:r>
              <a:rPr lang="en-US" b="0" i="0" dirty="0">
                <a:solidFill>
                  <a:srgbClr val="222222"/>
                </a:solidFill>
                <a:effectLst/>
                <a:latin typeface="Arial" panose="020B0604020202020204" pitchFamily="34" charset="0"/>
              </a:rPr>
              <a:t> is a collection of blocks that are executing the same kernel.</a:t>
            </a:r>
            <a:br>
              <a:rPr lang="en-US" b="0" i="0" dirty="0">
                <a:solidFill>
                  <a:srgbClr val="222222"/>
                </a:solidFill>
                <a:effectLst/>
                <a:latin typeface="Arial" panose="020B0604020202020204" pitchFamily="34" charset="0"/>
              </a:rPr>
            </a:br>
            <a:br>
              <a:rPr lang="en-US" b="0" i="0" dirty="0">
                <a:solidFill>
                  <a:srgbClr val="222222"/>
                </a:solidFill>
                <a:effectLst/>
                <a:latin typeface="Arial" panose="020B0604020202020204" pitchFamily="34" charset="0"/>
              </a:rPr>
            </a:br>
            <a:r>
              <a:rPr lang="en-US" b="1" i="0" dirty="0">
                <a:solidFill>
                  <a:srgbClr val="222222"/>
                </a:solidFill>
                <a:effectLst/>
                <a:latin typeface="Arial" panose="020B0604020202020204" pitchFamily="34" charset="0"/>
              </a:rPr>
              <a:t>The idea is that the grids represent the entire problem space, and each block within the grid can work on a portion of the problem independently.</a:t>
            </a:r>
            <a:br>
              <a:rPr lang="en-US" b="0" i="0" dirty="0">
                <a:solidFill>
                  <a:srgbClr val="222222"/>
                </a:solidFill>
                <a:effectLst/>
                <a:latin typeface="Arial" panose="020B0604020202020204" pitchFamily="34" charset="0"/>
              </a:rPr>
            </a:br>
            <a:br>
              <a:rPr lang="en-US" b="0" i="0" dirty="0">
                <a:solidFill>
                  <a:srgbClr val="222222"/>
                </a:solidFill>
                <a:effectLst/>
                <a:latin typeface="Arial" panose="020B0604020202020204" pitchFamily="34" charset="0"/>
              </a:rPr>
            </a:br>
            <a:r>
              <a:rPr lang="en-US" b="1" i="0" dirty="0">
                <a:solidFill>
                  <a:srgbClr val="222222"/>
                </a:solidFill>
                <a:effectLst/>
                <a:latin typeface="Arial" panose="020B0604020202020204" pitchFamily="34" charset="0"/>
              </a:rPr>
              <a:t>We naturally map the GPU-GR problem into three levels of parallelism.</a:t>
            </a:r>
          </a:p>
          <a:p>
            <a:pPr algn="l"/>
            <a:r>
              <a:rPr lang="en-US" b="1" i="0" dirty="0">
                <a:solidFill>
                  <a:srgbClr val="222222"/>
                </a:solidFill>
                <a:effectLst/>
                <a:latin typeface="Arial" panose="020B0604020202020204" pitchFamily="34" charset="0"/>
              </a:rPr>
              <a:t>[click]</a:t>
            </a:r>
            <a:r>
              <a:rPr lang="en-US" b="0" i="0" dirty="0">
                <a:solidFill>
                  <a:srgbClr val="222222"/>
                </a:solidFill>
                <a:effectLst/>
                <a:latin typeface="Arial" panose="020B0604020202020204" pitchFamily="34" charset="0"/>
              </a:rPr>
              <a:t>  In the first level, the entire netlist is divided into multiple clips. Each clip is represented by a grid on the GPU. A grid will take care of all the nets in the clip;  </a:t>
            </a:r>
          </a:p>
          <a:p>
            <a:pPr algn="l"/>
            <a:r>
              <a:rPr lang="en-US" b="0" i="0" dirty="0">
                <a:solidFill>
                  <a:srgbClr val="222222"/>
                </a:solidFill>
                <a:effectLst/>
                <a:latin typeface="Arial" panose="020B0604020202020204" pitchFamily="34" charset="0"/>
              </a:rPr>
              <a:t>[click] In the second level, each net in a clip is represented by a block.  The routing kernel function is defined for each net.</a:t>
            </a:r>
          </a:p>
          <a:p>
            <a:pPr marL="0" indent="0" defTabSz="948507">
              <a:buClrTx/>
              <a:buSzTx/>
              <a:defRPr/>
            </a:pPr>
            <a:r>
              <a:rPr lang="en-US" b="0" i="0" dirty="0">
                <a:solidFill>
                  <a:srgbClr val="222222"/>
                </a:solidFill>
                <a:effectLst/>
                <a:latin typeface="Arial" panose="020B0604020202020204" pitchFamily="34" charset="0"/>
              </a:rPr>
              <a:t>We will apply the GPU-accelerated Bidirectional A* search for each net.</a:t>
            </a:r>
          </a:p>
          <a:p>
            <a:pPr marL="0" indent="0" defTabSz="948507">
              <a:buClrTx/>
              <a:buSzTx/>
              <a:defRPr/>
            </a:pPr>
            <a:r>
              <a:rPr lang="en-US" b="0" i="0" dirty="0">
                <a:solidFill>
                  <a:srgbClr val="222222"/>
                </a:solidFill>
                <a:effectLst/>
                <a:latin typeface="Arial" panose="020B0604020202020204" pitchFamily="34" charset="0"/>
              </a:rPr>
              <a:t>Here we use the multiple priority queues to accelerate the expansion process.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[click] </a:t>
            </a:r>
            <a:r>
              <a:rPr lang="en-US" b="0" i="0" dirty="0">
                <a:solidFill>
                  <a:srgbClr val="222222"/>
                </a:solidFill>
                <a:effectLst/>
                <a:latin typeface="Arial" panose="020B0604020202020204" pitchFamily="34" charset="0"/>
              </a:rPr>
              <a:t>In the third level,  each priority queue is mapped to a single thread on GPU.</a:t>
            </a:r>
          </a:p>
          <a:p>
            <a:pPr algn="l"/>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Currently,  we are still working on the implementation and will submit this work to ICCAD at May.</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[click]</a:t>
            </a:r>
          </a:p>
          <a:p>
            <a:pPr algn="l"/>
            <a:endParaRPr lang="en-US" b="0" i="0" dirty="0">
              <a:solidFill>
                <a:srgbClr val="222222"/>
              </a:solidFill>
              <a:effectLst/>
              <a:latin typeface="Arial" panose="020B0604020202020204" pitchFamily="34" charset="0"/>
            </a:endParaRPr>
          </a:p>
          <a:p>
            <a:endParaRPr lang="en-US" b="1" dirty="0"/>
          </a:p>
          <a:p>
            <a:endParaRPr lang="en-US" b="1" dirty="0"/>
          </a:p>
        </p:txBody>
      </p:sp>
      <p:sp>
        <p:nvSpPr>
          <p:cNvPr id="4" name="Slide Number Placeholder 3">
            <a:extLst>
              <a:ext uri="{FF2B5EF4-FFF2-40B4-BE49-F238E27FC236}">
                <a16:creationId xmlns:a16="http://schemas.microsoft.com/office/drawing/2014/main" id="{F4906DAE-1A64-E695-ACCA-EEE73268332A}"/>
              </a:ext>
            </a:extLst>
          </p:cNvPr>
          <p:cNvSpPr>
            <a:spLocks noGrp="1"/>
          </p:cNvSpPr>
          <p:nvPr>
            <p:ph type="sldNum" sz="quarter" idx="5"/>
          </p:nvPr>
        </p:nvSpPr>
        <p:spPr/>
        <p:txBody>
          <a:bodyPr/>
          <a:lstStyle/>
          <a:p>
            <a:fld id="{F5595F73-ECBE-4053-B154-643031F57BC4}" type="slidenum">
              <a:rPr lang="en-US" smtClean="0"/>
              <a:t>61</a:t>
            </a:fld>
            <a:endParaRPr lang="en-US"/>
          </a:p>
        </p:txBody>
      </p:sp>
    </p:spTree>
    <p:extLst>
      <p:ext uri="{BB962C8B-B14F-4D97-AF65-F5344CB8AC3E}">
        <p14:creationId xmlns:p14="http://schemas.microsoft.com/office/powerpoint/2010/main" val="17728661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CF431-721D-39EA-BF71-C81A434927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416F1-13B3-DA7F-9008-9D6FC9B0C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0A4FBB-E133-984C-5AB7-3793FDB77401}"/>
              </a:ext>
            </a:extLst>
          </p:cNvPr>
          <p:cNvSpPr>
            <a:spLocks noGrp="1"/>
          </p:cNvSpPr>
          <p:nvPr>
            <p:ph type="body" idx="1"/>
          </p:nvPr>
        </p:nvSpPr>
        <p:spPr/>
        <p:txBody>
          <a:bodyPr/>
          <a:lstStyle/>
          <a:p>
            <a:r>
              <a:rPr lang="en-US" b="0" dirty="0"/>
              <a:t>In this slide, we talk about the ML-enhanced GR.</a:t>
            </a:r>
          </a:p>
          <a:p>
            <a:endParaRPr lang="en-US" b="0" dirty="0"/>
          </a:p>
          <a:p>
            <a:r>
              <a:rPr lang="en-US" b="0" dirty="0"/>
              <a:t>We use the idea of machine learning alongside optimization algorithms.</a:t>
            </a:r>
          </a:p>
          <a:p>
            <a:endParaRPr lang="en-US" b="1" dirty="0"/>
          </a:p>
          <a:p>
            <a:r>
              <a:rPr lang="en-US" b="1" dirty="0"/>
              <a:t>[click] </a:t>
            </a:r>
            <a:r>
              <a:rPr lang="en-US" b="0" dirty="0"/>
              <a:t>As shown in the red arrows in this figure, we combine the detailed-</a:t>
            </a:r>
            <a:r>
              <a:rPr lang="en-US" b="0" dirty="0" err="1"/>
              <a:t>routability</a:t>
            </a:r>
            <a:r>
              <a:rPr lang="en-US" b="0" dirty="0"/>
              <a:t>-driven GR with the ML-based DRV prediction models.</a:t>
            </a:r>
          </a:p>
          <a:p>
            <a:endParaRPr lang="en-US" b="0" dirty="0"/>
          </a:p>
          <a:p>
            <a:r>
              <a:rPr lang="en-US" b="1" dirty="0"/>
              <a:t>[click] </a:t>
            </a:r>
            <a:r>
              <a:rPr lang="en-US" b="0" dirty="0"/>
              <a:t>This method can improve accuracy and robustness compared to widely used “end-to-end learning”.</a:t>
            </a:r>
          </a:p>
          <a:p>
            <a:endParaRPr lang="en-US" b="1" dirty="0"/>
          </a:p>
          <a:p>
            <a:r>
              <a:rPr lang="en-US" b="1" dirty="0"/>
              <a:t>[click]</a:t>
            </a:r>
          </a:p>
        </p:txBody>
      </p:sp>
      <p:sp>
        <p:nvSpPr>
          <p:cNvPr id="4" name="Slide Number Placeholder 3">
            <a:extLst>
              <a:ext uri="{FF2B5EF4-FFF2-40B4-BE49-F238E27FC236}">
                <a16:creationId xmlns:a16="http://schemas.microsoft.com/office/drawing/2014/main" id="{0C05A160-851E-C7B3-F758-C030A4746B2D}"/>
              </a:ext>
            </a:extLst>
          </p:cNvPr>
          <p:cNvSpPr>
            <a:spLocks noGrp="1"/>
          </p:cNvSpPr>
          <p:nvPr>
            <p:ph type="sldNum" sz="quarter" idx="5"/>
          </p:nvPr>
        </p:nvSpPr>
        <p:spPr/>
        <p:txBody>
          <a:bodyPr/>
          <a:lstStyle/>
          <a:p>
            <a:fld id="{F5595F73-ECBE-4053-B154-643031F57BC4}" type="slidenum">
              <a:rPr lang="en-US" smtClean="0"/>
              <a:t>62</a:t>
            </a:fld>
            <a:endParaRPr lang="en-US"/>
          </a:p>
        </p:txBody>
      </p:sp>
    </p:spTree>
    <p:extLst>
      <p:ext uri="{BB962C8B-B14F-4D97-AF65-F5344CB8AC3E}">
        <p14:creationId xmlns:p14="http://schemas.microsoft.com/office/powerpoint/2010/main" val="28575962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52:notes"/>
          <p:cNvSpPr txBox="1">
            <a:spLocks noGrp="1"/>
          </p:cNvSpPr>
          <p:nvPr>
            <p:ph type="body" idx="1"/>
          </p:nvPr>
        </p:nvSpPr>
        <p:spPr>
          <a:xfrm>
            <a:off x="731521" y="4560570"/>
            <a:ext cx="5852160" cy="4320540"/>
          </a:xfrm>
          <a:prstGeom prst="rect">
            <a:avLst/>
          </a:prstGeom>
          <a:noFill/>
          <a:ln>
            <a:noFill/>
          </a:ln>
        </p:spPr>
        <p:txBody>
          <a:bodyPr spcFirstLastPara="1" wrap="square" lIns="92772" tIns="46386" rIns="92772" bIns="46386" anchor="t" anchorCtr="0">
            <a:noAutofit/>
          </a:bodyPr>
          <a:lstStyle/>
          <a:p>
            <a:pPr marL="0" indent="0"/>
            <a:endParaRPr/>
          </a:p>
        </p:txBody>
      </p:sp>
      <p:sp>
        <p:nvSpPr>
          <p:cNvPr id="32" name="Google Shape;32;p5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below shows the overall structure of the new </a:t>
            </a:r>
            <a:r>
              <a:rPr lang="en-US" dirty="0" err="1"/>
              <a:t>TritonRoute</a:t>
            </a:r>
            <a:r>
              <a:rPr lang="en-US" dirty="0"/>
              <a:t>, which is, first, the best academic detailed router for contest benchmarks today.</a:t>
            </a:r>
          </a:p>
          <a:p>
            <a:endParaRPr lang="en-US" dirty="0"/>
          </a:p>
          <a:p>
            <a:r>
              <a:rPr lang="en-US" dirty="0"/>
              <a:t>And, second, the only academic detailed router that is capable of delivering DRC-clean solution for TSMC65LP foundry technology node.</a:t>
            </a:r>
          </a:p>
        </p:txBody>
      </p:sp>
      <p:sp>
        <p:nvSpPr>
          <p:cNvPr id="4" name="Slide Number Placeholder 3"/>
          <p:cNvSpPr>
            <a:spLocks noGrp="1"/>
          </p:cNvSpPr>
          <p:nvPr>
            <p:ph type="sldNum" sz="quarter" idx="5"/>
          </p:nvPr>
        </p:nvSpPr>
        <p:spPr/>
        <p:txBody>
          <a:bodyPr/>
          <a:lstStyle/>
          <a:p>
            <a:fld id="{F5595F73-ECBE-4053-B154-643031F57BC4}" type="slidenum">
              <a:rPr lang="en-US" smtClean="0"/>
              <a:t>6</a:t>
            </a:fld>
            <a:endParaRPr lang="en-US"/>
          </a:p>
        </p:txBody>
      </p:sp>
    </p:spTree>
    <p:extLst>
      <p:ext uri="{BB962C8B-B14F-4D97-AF65-F5344CB8AC3E}">
        <p14:creationId xmlns:p14="http://schemas.microsoft.com/office/powerpoint/2010/main" val="3078401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B20937BE-97B9-AE3F-F0F2-F84CAB16B270}"/>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C9F20CFC-99DB-D08E-2FF4-D26871444854}"/>
              </a:ext>
            </a:extLst>
          </p:cNvPr>
          <p:cNvSpPr>
            <a:spLocks noGrp="1" noRot="1" noChangeAspect="1"/>
          </p:cNvSpPr>
          <p:nvPr>
            <p:ph type="sldImg" idx="2"/>
          </p:nvPr>
        </p:nvSpPr>
        <p:spPr>
          <a:xfrm>
            <a:off x="-431800" y="939800"/>
            <a:ext cx="6261100" cy="46958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A4CABBA1-8A2F-2893-0CE4-6D87F25E9E5B}"/>
              </a:ext>
            </a:extLst>
          </p:cNvPr>
          <p:cNvSpPr txBox="1">
            <a:spLocks noGrp="1"/>
          </p:cNvSpPr>
          <p:nvPr>
            <p:ph type="body" idx="1"/>
          </p:nvPr>
        </p:nvSpPr>
        <p:spPr>
          <a:xfrm>
            <a:off x="539647" y="5948570"/>
            <a:ext cx="4317167" cy="5635487"/>
          </a:xfrm>
          <a:prstGeom prst="rect">
            <a:avLst/>
          </a:prstGeom>
        </p:spPr>
        <p:txBody>
          <a:bodyPr spcFirstLastPara="1" wrap="square" lIns="94821" tIns="94821" rIns="94821" bIns="94821" anchor="t" anchorCtr="0">
            <a:noAutofit/>
          </a:bodyPr>
          <a:lstStyle/>
          <a:p>
            <a:pPr marL="0" indent="0"/>
            <a:endParaRPr/>
          </a:p>
        </p:txBody>
      </p:sp>
    </p:spTree>
    <p:extLst>
      <p:ext uri="{BB962C8B-B14F-4D97-AF65-F5344CB8AC3E}">
        <p14:creationId xmlns:p14="http://schemas.microsoft.com/office/powerpoint/2010/main" val="3779429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rule checking is critical for EDA enablement for new technology nodes. New technology nodes come with increasingly complex design rules. Also, physical verification is mandatory for signoff.</a:t>
            </a:r>
          </a:p>
          <a:p>
            <a:endParaRPr lang="en-US" dirty="0"/>
          </a:p>
          <a:p>
            <a:r>
              <a:rPr lang="en-US" b="1" dirty="0"/>
              <a:t>[Click]</a:t>
            </a:r>
            <a:r>
              <a:rPr lang="en-US" dirty="0"/>
              <a:t> Many mainstream academic detailed routers claim correct-by-construction or safe-by-construction for design rules including Dr. CU, DRAPS, which is from Brazil and our old </a:t>
            </a:r>
            <a:r>
              <a:rPr lang="en-US" dirty="0" err="1"/>
              <a:t>TritonRoute</a:t>
            </a:r>
            <a:r>
              <a:rPr lang="en-US" dirty="0"/>
              <a:t> work.</a:t>
            </a:r>
          </a:p>
          <a:p>
            <a:endParaRPr lang="en-US" dirty="0"/>
          </a:p>
          <a:p>
            <a:r>
              <a:rPr lang="en-US" b="1" dirty="0"/>
              <a:t>[Click]</a:t>
            </a:r>
            <a:r>
              <a:rPr lang="en-US" dirty="0"/>
              <a:t> However,  these detailed routers, even for contest benchmarks, have hundreds if not thousands of design rule violations. And this implies that without a DRC engine, router simply has no clue what or where to fix violations.</a:t>
            </a:r>
          </a:p>
          <a:p>
            <a:r>
              <a:rPr lang="en-US" dirty="0"/>
              <a:t>People started research on design rule check more than three decades ago, but the number of publications is amazingly small.</a:t>
            </a:r>
          </a:p>
          <a:p>
            <a:endParaRPr lang="en-US" dirty="0"/>
          </a:p>
          <a:p>
            <a:r>
              <a:rPr lang="en-US" dirty="0"/>
              <a:t>Although there are many handbooks for physical design having routing chapters, there is only one handbook covers low-level geometric algorithms and geometric data structures.</a:t>
            </a:r>
          </a:p>
          <a:p>
            <a:endParaRPr lang="en-US" dirty="0"/>
          </a:p>
          <a:p>
            <a:r>
              <a:rPr lang="en-US" dirty="0"/>
              <a:t>Patents from the industry only describe high-level idea and specific aspects of design rule check.</a:t>
            </a:r>
          </a:p>
          <a:p>
            <a:endParaRPr lang="en-US" dirty="0"/>
          </a:p>
          <a:p>
            <a:r>
              <a:rPr lang="en-US" b="1" dirty="0"/>
              <a:t>[Click]</a:t>
            </a:r>
            <a:r>
              <a:rPr lang="en-US" dirty="0"/>
              <a:t> To the best of our knowledge, there is no end-to-end framework for design rule checking in the open literature, especially for detailed routing, and this is a missing key enablement for design rule violation convergence</a:t>
            </a:r>
          </a:p>
          <a:p>
            <a:endParaRPr lang="en-US" dirty="0"/>
          </a:p>
          <a:p>
            <a:r>
              <a:rPr lang="en-US" b="1" dirty="0"/>
              <a:t>[Click]</a:t>
            </a:r>
            <a:r>
              <a:rPr lang="en-US" dirty="0"/>
              <a:t> We propose optimized data structure for design rule checking for the detailed routing. We propose industry format based design rule checking methodology. Our work is the first in the open literature which is capable of differentiating between fixable and non-fixable design rule violations for detailed routing. And we have matching result for both the contest technology node and TSMC65LP technology node as compared to commercial DRC engine.</a:t>
            </a:r>
          </a:p>
          <a:p>
            <a:endParaRPr lang="en-US" dirty="0"/>
          </a:p>
        </p:txBody>
      </p:sp>
      <p:sp>
        <p:nvSpPr>
          <p:cNvPr id="4" name="Slide Number Placeholder 3"/>
          <p:cNvSpPr>
            <a:spLocks noGrp="1"/>
          </p:cNvSpPr>
          <p:nvPr>
            <p:ph type="sldNum" sz="quarter" idx="5"/>
          </p:nvPr>
        </p:nvSpPr>
        <p:spPr/>
        <p:txBody>
          <a:bodyPr/>
          <a:lstStyle/>
          <a:p>
            <a:fld id="{F5595F73-ECBE-4053-B154-643031F57BC4}" type="slidenum">
              <a:rPr lang="en-US" smtClean="0"/>
              <a:t>8</a:t>
            </a:fld>
            <a:endParaRPr lang="en-US"/>
          </a:p>
        </p:txBody>
      </p:sp>
    </p:spTree>
    <p:extLst>
      <p:ext uri="{BB962C8B-B14F-4D97-AF65-F5344CB8AC3E}">
        <p14:creationId xmlns:p14="http://schemas.microsoft.com/office/powerpoint/2010/main" val="340846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find out how we are able to find design rule violation, differentiate between fixable and non-fixable violations. Let’s begin with some preliminaries.</a:t>
            </a:r>
          </a:p>
          <a:p>
            <a:endParaRPr lang="en-US" dirty="0"/>
          </a:p>
          <a:p>
            <a:r>
              <a:rPr lang="en-US" dirty="0"/>
              <a:t>For our geometry-based DRC engine, we have three basic geometry objects in our DRC checking database. Polygon edge, maximum rectangle (or max rectangle) and polygon set.</a:t>
            </a:r>
          </a:p>
          <a:p>
            <a:endParaRPr lang="en-US" dirty="0"/>
          </a:p>
          <a:p>
            <a:r>
              <a:rPr lang="en-US" dirty="0"/>
              <a:t>Figure below illustrates the three basic geometry objects with dashed outlines.</a:t>
            </a:r>
          </a:p>
        </p:txBody>
      </p:sp>
      <p:sp>
        <p:nvSpPr>
          <p:cNvPr id="4" name="Slide Number Placeholder 3"/>
          <p:cNvSpPr>
            <a:spLocks noGrp="1"/>
          </p:cNvSpPr>
          <p:nvPr>
            <p:ph type="sldNum" sz="quarter" idx="5"/>
          </p:nvPr>
        </p:nvSpPr>
        <p:spPr/>
        <p:txBody>
          <a:bodyPr/>
          <a:lstStyle/>
          <a:p>
            <a:fld id="{F5595F73-ECBE-4053-B154-643031F57BC4}" type="slidenum">
              <a:rPr lang="en-US" smtClean="0"/>
              <a:t>9</a:t>
            </a:fld>
            <a:endParaRPr lang="en-US"/>
          </a:p>
        </p:txBody>
      </p:sp>
    </p:spTree>
    <p:extLst>
      <p:ext uri="{BB962C8B-B14F-4D97-AF65-F5344CB8AC3E}">
        <p14:creationId xmlns:p14="http://schemas.microsoft.com/office/powerpoint/2010/main" val="41749393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reserve="1">
  <p:cSld name="Title Slide">
    <p:spTree>
      <p:nvGrpSpPr>
        <p:cNvPr id="1" name="Shape 15"/>
        <p:cNvGrpSpPr/>
        <p:nvPr/>
      </p:nvGrpSpPr>
      <p:grpSpPr>
        <a:xfrm>
          <a:off x="0" y="0"/>
          <a:ext cx="0" cy="0"/>
          <a:chOff x="0" y="0"/>
          <a:chExt cx="0" cy="0"/>
        </a:xfrm>
      </p:grpSpPr>
      <p:sp>
        <p:nvSpPr>
          <p:cNvPr id="16" name="Google Shape;16;p53"/>
          <p:cNvSpPr txBox="1">
            <a:spLocks noGrp="1"/>
          </p:cNvSpPr>
          <p:nvPr>
            <p:ph type="ctrTitle"/>
          </p:nvPr>
        </p:nvSpPr>
        <p:spPr>
          <a:xfrm>
            <a:off x="747169" y="1473883"/>
            <a:ext cx="7772400" cy="1143000"/>
          </a:xfrm>
          <a:prstGeom prst="rect">
            <a:avLst/>
          </a:prstGeom>
          <a:noFill/>
          <a:ln>
            <a:noFill/>
          </a:ln>
        </p:spPr>
        <p:txBody>
          <a:bodyPr spcFirstLastPara="1" wrap="square" lIns="92075" tIns="46025" rIns="92075" bIns="46025" anchor="ctr" anchorCtr="0">
            <a:noAutofit/>
          </a:bodyPr>
          <a:lstStyle>
            <a:lvl1pPr lvl="0" algn="ctr">
              <a:lnSpc>
                <a:spcPct val="90000"/>
              </a:lnSpc>
              <a:spcBef>
                <a:spcPts val="0"/>
              </a:spcBef>
              <a:spcAft>
                <a:spcPts val="0"/>
              </a:spcAft>
              <a:buSzPts val="1400"/>
              <a:buNone/>
              <a:defRPr sz="4000">
                <a:solidFill>
                  <a:schemeClr val="dk2"/>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US"/>
              <a:t>Click to edit Master title style</a:t>
            </a:r>
            <a:endParaRPr/>
          </a:p>
        </p:txBody>
      </p:sp>
      <p:sp>
        <p:nvSpPr>
          <p:cNvPr id="17" name="Google Shape;17;p53"/>
          <p:cNvSpPr txBox="1">
            <a:spLocks noGrp="1"/>
          </p:cNvSpPr>
          <p:nvPr>
            <p:ph type="subTitle" idx="1"/>
          </p:nvPr>
        </p:nvSpPr>
        <p:spPr>
          <a:xfrm>
            <a:off x="1371600" y="3429000"/>
            <a:ext cx="6400800" cy="1752600"/>
          </a:xfrm>
          <a:prstGeom prst="rect">
            <a:avLst/>
          </a:prstGeom>
          <a:noFill/>
          <a:ln>
            <a:noFill/>
          </a:ln>
        </p:spPr>
        <p:txBody>
          <a:bodyPr spcFirstLastPara="1" wrap="square" lIns="92075" tIns="46025" rIns="92075" bIns="46025" anchor="t" anchorCtr="0">
            <a:noAutofit/>
          </a:bodyPr>
          <a:lstStyle>
            <a:lvl1pPr lvl="0" algn="ctr">
              <a:lnSpc>
                <a:spcPct val="95000"/>
              </a:lnSpc>
              <a:spcBef>
                <a:spcPts val="720"/>
              </a:spcBef>
              <a:spcAft>
                <a:spcPts val="0"/>
              </a:spcAft>
              <a:buSzPts val="2400"/>
              <a:buFont typeface="Arial"/>
              <a:buNone/>
              <a:defRPr sz="2400" b="1"/>
            </a:lvl1pPr>
            <a:lvl2pPr lvl="1" algn="l">
              <a:lnSpc>
                <a:spcPct val="85000"/>
              </a:lnSpc>
              <a:spcBef>
                <a:spcPts val="540"/>
              </a:spcBef>
              <a:spcAft>
                <a:spcPts val="0"/>
              </a:spcAft>
              <a:buSzPts val="1800"/>
              <a:buChar char="•"/>
              <a:defRPr/>
            </a:lvl2pPr>
            <a:lvl3pPr lvl="2" algn="l">
              <a:lnSpc>
                <a:spcPct val="85000"/>
              </a:lnSpc>
              <a:spcBef>
                <a:spcPts val="540"/>
              </a:spcBef>
              <a:spcAft>
                <a:spcPts val="0"/>
              </a:spcAft>
              <a:buSzPts val="1800"/>
              <a:buChar char="•"/>
              <a:defRPr/>
            </a:lvl3pPr>
            <a:lvl4pPr lvl="3" algn="l">
              <a:lnSpc>
                <a:spcPct val="100000"/>
              </a:lnSpc>
              <a:spcBef>
                <a:spcPts val="360"/>
              </a:spcBef>
              <a:spcAft>
                <a:spcPts val="0"/>
              </a:spcAft>
              <a:buSzPts val="900"/>
              <a:buChar char="●"/>
              <a:defRPr/>
            </a:lvl4pPr>
            <a:lvl5pPr lvl="4" algn="l">
              <a:lnSpc>
                <a:spcPct val="100000"/>
              </a:lnSpc>
              <a:spcBef>
                <a:spcPts val="360"/>
              </a:spcBef>
              <a:spcAft>
                <a:spcPts val="0"/>
              </a:spcAft>
              <a:buClr>
                <a:schemeClr val="dk1"/>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a:r>
              <a:rPr lang="en-US"/>
              <a:t>Click to edit Master subtitle style</a:t>
            </a:r>
            <a:endParaRPr/>
          </a:p>
        </p:txBody>
      </p:sp>
      <p:cxnSp>
        <p:nvCxnSpPr>
          <p:cNvPr id="18" name="Google Shape;18;p53"/>
          <p:cNvCxnSpPr/>
          <p:nvPr/>
        </p:nvCxnSpPr>
        <p:spPr>
          <a:xfrm>
            <a:off x="149225" y="2883838"/>
            <a:ext cx="8845550" cy="0"/>
          </a:xfrm>
          <a:prstGeom prst="straightConnector1">
            <a:avLst/>
          </a:prstGeom>
          <a:noFill/>
          <a:ln w="57150" cap="flat" cmpd="sng">
            <a:solidFill>
              <a:srgbClr val="C00000"/>
            </a:solidFill>
            <a:prstDash val="solid"/>
            <a:round/>
            <a:headEnd type="none" w="sm" len="sm"/>
            <a:tailEnd type="none" w="sm" len="sm"/>
          </a:ln>
        </p:spPr>
      </p:cxnSp>
      <p:sp>
        <p:nvSpPr>
          <p:cNvPr id="4" name="Footer Placeholder 1">
            <a:extLst>
              <a:ext uri="{FF2B5EF4-FFF2-40B4-BE49-F238E27FC236}">
                <a16:creationId xmlns:a16="http://schemas.microsoft.com/office/drawing/2014/main" id="{79726F76-792D-FDD9-8213-1E2DE2A5696B}"/>
              </a:ext>
            </a:extLst>
          </p:cNvPr>
          <p:cNvSpPr>
            <a:spLocks noGrp="1"/>
          </p:cNvSpPr>
          <p:nvPr>
            <p:ph type="ftr" sz="quarter" idx="3"/>
          </p:nvPr>
        </p:nvSpPr>
        <p:spPr>
          <a:xfrm>
            <a:off x="343152" y="6591988"/>
            <a:ext cx="1706577" cy="247650"/>
          </a:xfrm>
          <a:prstGeom prst="rect">
            <a:avLst/>
          </a:prstGeom>
        </p:spPr>
        <p:txBody>
          <a:bodyPr/>
          <a:lstStyle>
            <a:lvl1pPr>
              <a:defRPr sz="11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Google Shape;14;p22">
            <a:extLst>
              <a:ext uri="{FF2B5EF4-FFF2-40B4-BE49-F238E27FC236}">
                <a16:creationId xmlns:a16="http://schemas.microsoft.com/office/drawing/2014/main" id="{F66CEBE3-152E-6C88-78FC-C1CA02E4476E}"/>
              </a:ext>
            </a:extLst>
          </p:cNvPr>
          <p:cNvSpPr txBox="1"/>
          <p:nvPr/>
        </p:nvSpPr>
        <p:spPr>
          <a:xfrm>
            <a:off x="8683732" y="6620389"/>
            <a:ext cx="446054" cy="27695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t>‹#›</a:t>
            </a:fld>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6" name="Google Shape;13;p22" descr="UCSDa1">
            <a:extLst>
              <a:ext uri="{FF2B5EF4-FFF2-40B4-BE49-F238E27FC236}">
                <a16:creationId xmlns:a16="http://schemas.microsoft.com/office/drawing/2014/main" id="{2C4ECB9B-27CF-9A8E-0710-285A00F4F321}"/>
              </a:ext>
            </a:extLst>
          </p:cNvPr>
          <p:cNvPicPr preferRelativeResize="0"/>
          <p:nvPr/>
        </p:nvPicPr>
        <p:blipFill rotWithShape="1">
          <a:blip r:embed="rId2">
            <a:alphaModFix/>
          </a:blip>
          <a:srcRect/>
          <a:stretch/>
        </p:blipFill>
        <p:spPr>
          <a:xfrm>
            <a:off x="33241" y="6548437"/>
            <a:ext cx="328836" cy="307975"/>
          </a:xfrm>
          <a:prstGeom prst="rect">
            <a:avLst/>
          </a:prstGeom>
          <a:noFill/>
          <a:ln>
            <a:noFill/>
          </a:ln>
        </p:spPr>
      </p:pic>
    </p:spTree>
    <p:extLst>
      <p:ext uri="{BB962C8B-B14F-4D97-AF65-F5344CB8AC3E}">
        <p14:creationId xmlns:p14="http://schemas.microsoft.com/office/powerpoint/2010/main" val="1406746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37351750"/>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13379524"/>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Click to edit Master title style</a:t>
            </a:r>
            <a:endParaRPr lang="ko-KR" altLang="en-US" dirty="0"/>
          </a:p>
        </p:txBody>
      </p:sp>
      <p:sp>
        <p:nvSpPr>
          <p:cNvPr id="3" name="Content Placeholder 2"/>
          <p:cNvSpPr>
            <a:spLocks noGrp="1"/>
          </p:cNvSpPr>
          <p:nvPr>
            <p:ph sz="half" idx="1"/>
          </p:nvPr>
        </p:nvSpPr>
        <p:spPr>
          <a:xfrm>
            <a:off x="171450" y="801688"/>
            <a:ext cx="4341813" cy="5884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4" name="Content Placeholder 3"/>
          <p:cNvSpPr>
            <a:spLocks noGrp="1"/>
          </p:cNvSpPr>
          <p:nvPr>
            <p:ph sz="half" idx="2"/>
          </p:nvPr>
        </p:nvSpPr>
        <p:spPr>
          <a:xfrm>
            <a:off x="4665663" y="801688"/>
            <a:ext cx="4341812" cy="5884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Tree>
    <p:extLst>
      <p:ext uri="{BB962C8B-B14F-4D97-AF65-F5344CB8AC3E}">
        <p14:creationId xmlns:p14="http://schemas.microsoft.com/office/powerpoint/2010/main" val="229558038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4409712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8002811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3605277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1224607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472745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3113718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5452891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p:cSld name="Title and Content">
    <p:spTree>
      <p:nvGrpSpPr>
        <p:cNvPr id="1" name="Shape 20"/>
        <p:cNvGrpSpPr/>
        <p:nvPr/>
      </p:nvGrpSpPr>
      <p:grpSpPr>
        <a:xfrm>
          <a:off x="0" y="0"/>
          <a:ext cx="0" cy="0"/>
          <a:chOff x="0" y="0"/>
          <a:chExt cx="0" cy="0"/>
        </a:xfrm>
      </p:grpSpPr>
      <p:sp>
        <p:nvSpPr>
          <p:cNvPr id="21" name="Google Shape;21;p54"/>
          <p:cNvSpPr txBox="1">
            <a:spLocks noGrp="1"/>
          </p:cNvSpPr>
          <p:nvPr>
            <p:ph type="body" idx="1" hasCustomPrompt="1"/>
          </p:nvPr>
        </p:nvSpPr>
        <p:spPr>
          <a:xfrm>
            <a:off x="20774" y="711882"/>
            <a:ext cx="8986701" cy="5688920"/>
          </a:xfrm>
          <a:prstGeom prst="rect">
            <a:avLst/>
          </a:prstGeom>
          <a:noFill/>
          <a:ln>
            <a:noFill/>
          </a:ln>
        </p:spPr>
        <p:txBody>
          <a:bodyPr spcFirstLastPara="1" wrap="square" lIns="92075" tIns="46025" rIns="92075" bIns="46025" anchor="t" anchorCtr="0">
            <a:noAutofit/>
          </a:bodyPr>
          <a:lstStyle>
            <a:lvl1pPr marL="233363" lvl="0" indent="-223838" algn="l">
              <a:lnSpc>
                <a:spcPct val="85000"/>
              </a:lnSpc>
              <a:spcBef>
                <a:spcPts val="840"/>
              </a:spcBef>
              <a:spcAft>
                <a:spcPts val="0"/>
              </a:spcAft>
              <a:buClr>
                <a:srgbClr val="C00000"/>
              </a:buClr>
              <a:buSzPts val="2800"/>
              <a:buFont typeface="Arial"/>
              <a:buChar char="•"/>
              <a:tabLst/>
              <a:defRPr sz="2400">
                <a:latin typeface="Arial"/>
                <a:ea typeface="Arial"/>
                <a:cs typeface="Arial"/>
                <a:sym typeface="Arial"/>
              </a:defRPr>
            </a:lvl1pPr>
            <a:lvl2pPr marL="466725" lvl="1" indent="-233363" algn="l">
              <a:lnSpc>
                <a:spcPct val="85000"/>
              </a:lnSpc>
              <a:spcBef>
                <a:spcPts val="720"/>
              </a:spcBef>
              <a:spcAft>
                <a:spcPts val="0"/>
              </a:spcAft>
              <a:buClr>
                <a:srgbClr val="C00000"/>
              </a:buClr>
              <a:buSzPts val="2400"/>
              <a:buFont typeface="Arial"/>
              <a:buChar char="•"/>
              <a:tabLst/>
              <a:defRPr sz="2000">
                <a:latin typeface="Arial"/>
                <a:ea typeface="Arial"/>
                <a:cs typeface="Arial"/>
                <a:sym typeface="Arial"/>
              </a:defRPr>
            </a:lvl2pPr>
            <a:lvl3pPr marL="625475" lvl="2" indent="-158750" algn="l">
              <a:lnSpc>
                <a:spcPct val="85000"/>
              </a:lnSpc>
              <a:spcBef>
                <a:spcPts val="600"/>
              </a:spcBef>
              <a:spcAft>
                <a:spcPts val="0"/>
              </a:spcAft>
              <a:buClr>
                <a:srgbClr val="C00000"/>
              </a:buClr>
              <a:buSzPts val="2000"/>
              <a:buFont typeface="Arial"/>
              <a:buChar char="•"/>
              <a:tabLst/>
              <a:defRPr sz="1800">
                <a:latin typeface="Arial"/>
                <a:ea typeface="Arial"/>
                <a:cs typeface="Arial"/>
                <a:sym typeface="Arial"/>
              </a:defRPr>
            </a:lvl3pPr>
            <a:lvl4pPr marL="858838" lvl="3" indent="-168275" algn="l">
              <a:lnSpc>
                <a:spcPct val="100000"/>
              </a:lnSpc>
              <a:spcBef>
                <a:spcPts val="360"/>
              </a:spcBef>
              <a:spcAft>
                <a:spcPts val="0"/>
              </a:spcAft>
              <a:buClr>
                <a:srgbClr val="C00000"/>
              </a:buClr>
              <a:buSzPts val="1800"/>
              <a:buFont typeface="Arial"/>
              <a:buChar char="•"/>
              <a:tabLst/>
              <a:defRPr sz="1600">
                <a:latin typeface="Arial"/>
                <a:ea typeface="Arial"/>
                <a:cs typeface="Arial"/>
                <a:sym typeface="Arial"/>
              </a:defRPr>
            </a:lvl4pPr>
            <a:lvl5pPr marL="2286000" lvl="4" indent="-330200" algn="l">
              <a:lnSpc>
                <a:spcPct val="100000"/>
              </a:lnSpc>
              <a:spcBef>
                <a:spcPts val="320"/>
              </a:spcBef>
              <a:spcAft>
                <a:spcPts val="0"/>
              </a:spcAft>
              <a:buClr>
                <a:srgbClr val="C00000"/>
              </a:buClr>
              <a:buSzPts val="1600"/>
              <a:buFont typeface="Arial"/>
              <a:buChar char="•"/>
              <a:defRPr>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r>
              <a:rPr lang="en-US" dirty="0"/>
              <a:t>No. 1</a:t>
            </a:r>
          </a:p>
          <a:p>
            <a:pPr lvl="1"/>
            <a:r>
              <a:rPr lang="en-US" dirty="0"/>
              <a:t>No. 2</a:t>
            </a:r>
          </a:p>
          <a:p>
            <a:pPr lvl="2"/>
            <a:r>
              <a:rPr lang="en-US" dirty="0"/>
              <a:t>No. 3</a:t>
            </a:r>
          </a:p>
          <a:p>
            <a:pPr lvl="3"/>
            <a:r>
              <a:rPr lang="en-US" dirty="0"/>
              <a:t>No. 4</a:t>
            </a:r>
            <a:endParaRPr dirty="0"/>
          </a:p>
        </p:txBody>
      </p:sp>
      <p:sp>
        <p:nvSpPr>
          <p:cNvPr id="22" name="Google Shape;22;p54"/>
          <p:cNvSpPr txBox="1">
            <a:spLocks noGrp="1"/>
          </p:cNvSpPr>
          <p:nvPr>
            <p:ph type="title"/>
          </p:nvPr>
        </p:nvSpPr>
        <p:spPr>
          <a:xfrm>
            <a:off x="20774" y="76956"/>
            <a:ext cx="9080268" cy="450818"/>
          </a:xfrm>
          <a:prstGeom prst="rect">
            <a:avLst/>
          </a:prstGeom>
          <a:noFill/>
          <a:ln>
            <a:noFill/>
          </a:ln>
        </p:spPr>
        <p:txBody>
          <a:bodyPr spcFirstLastPara="1" wrap="square" lIns="92075" tIns="46025" rIns="92075" bIns="46025"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US" dirty="0"/>
              <a:t>Click to edit Master title style</a:t>
            </a:r>
            <a:endParaRPr dirty="0"/>
          </a:p>
        </p:txBody>
      </p:sp>
      <p:sp>
        <p:nvSpPr>
          <p:cNvPr id="3" name="Footer Placeholder 1">
            <a:extLst>
              <a:ext uri="{FF2B5EF4-FFF2-40B4-BE49-F238E27FC236}">
                <a16:creationId xmlns:a16="http://schemas.microsoft.com/office/drawing/2014/main" id="{BEB59772-3D10-C5FD-FC3A-D4580B127ADC}"/>
              </a:ext>
            </a:extLst>
          </p:cNvPr>
          <p:cNvSpPr>
            <a:spLocks noGrp="1"/>
          </p:cNvSpPr>
          <p:nvPr>
            <p:ph type="ftr" sz="quarter" idx="3"/>
          </p:nvPr>
        </p:nvSpPr>
        <p:spPr>
          <a:xfrm>
            <a:off x="343152" y="6591988"/>
            <a:ext cx="1706577" cy="247650"/>
          </a:xfrm>
          <a:prstGeom prst="rect">
            <a:avLst/>
          </a:prstGeom>
        </p:spPr>
        <p:txBody>
          <a:bodyPr/>
          <a:lstStyle>
            <a:lvl1pPr>
              <a:defRPr sz="11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511481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3742936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05614340"/>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5196206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4569135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1512654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4250206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0494904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7790707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66688550"/>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2152834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F436E81-F93D-64F6-AE1D-E4D6246067AB}"/>
              </a:ext>
            </a:extLst>
          </p:cNvPr>
          <p:cNvSpPr>
            <a:spLocks noGrp="1"/>
          </p:cNvSpPr>
          <p:nvPr>
            <p:ph type="ftr" sz="quarter" idx="10"/>
          </p:nvPr>
        </p:nvSpPr>
        <p:spPr>
          <a:xfrm>
            <a:off x="343152" y="6591988"/>
            <a:ext cx="1706577" cy="2476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Google Shape;22;p54">
            <a:extLst>
              <a:ext uri="{FF2B5EF4-FFF2-40B4-BE49-F238E27FC236}">
                <a16:creationId xmlns:a16="http://schemas.microsoft.com/office/drawing/2014/main" id="{4BF325C9-8D39-AB42-5A12-ACE9DB33EC60}"/>
              </a:ext>
            </a:extLst>
          </p:cNvPr>
          <p:cNvSpPr txBox="1">
            <a:spLocks noGrp="1"/>
          </p:cNvSpPr>
          <p:nvPr>
            <p:ph type="title"/>
          </p:nvPr>
        </p:nvSpPr>
        <p:spPr>
          <a:xfrm>
            <a:off x="20774" y="76956"/>
            <a:ext cx="9080268" cy="450818"/>
          </a:xfrm>
          <a:prstGeom prst="rect">
            <a:avLst/>
          </a:prstGeom>
          <a:noFill/>
          <a:ln>
            <a:noFill/>
          </a:ln>
        </p:spPr>
        <p:txBody>
          <a:bodyPr spcFirstLastPara="1" wrap="square" lIns="92075" tIns="46025" rIns="92075" bIns="46025"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US" dirty="0"/>
              <a:t>Click to edit Master title style</a:t>
            </a:r>
            <a:endParaRPr dirty="0"/>
          </a:p>
        </p:txBody>
      </p:sp>
    </p:spTree>
    <p:extLst>
      <p:ext uri="{BB962C8B-B14F-4D97-AF65-F5344CB8AC3E}">
        <p14:creationId xmlns:p14="http://schemas.microsoft.com/office/powerpoint/2010/main" val="35100605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2923899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7133176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2690568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3750982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37305713"/>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46433480"/>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1527299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04450880"/>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18803937"/>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2101242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A43EC-F3AD-36D7-152D-ABB7B54CBA61}"/>
              </a:ext>
            </a:extLst>
          </p:cNvPr>
          <p:cNvSpPr>
            <a:spLocks noGrp="1"/>
          </p:cNvSpPr>
          <p:nvPr>
            <p:ph type="title"/>
          </p:nvPr>
        </p:nvSpPr>
        <p:spPr>
          <a:xfrm>
            <a:off x="133350" y="2409824"/>
            <a:ext cx="8905875" cy="581025"/>
          </a:xfrm>
        </p:spPr>
        <p:txBody>
          <a:bodyPr/>
          <a:lstStyle>
            <a:lvl1pPr algn="ctr">
              <a:defRPr b="1"/>
            </a:lvl1pPr>
          </a:lstStyle>
          <a:p>
            <a:r>
              <a:rPr lang="en-US" dirty="0"/>
              <a:t>Click to edit Master title style</a:t>
            </a:r>
            <a:endParaRPr lang="en-IN" dirty="0"/>
          </a:p>
        </p:txBody>
      </p:sp>
      <p:sp>
        <p:nvSpPr>
          <p:cNvPr id="3" name="Footer Placeholder 2">
            <a:extLst>
              <a:ext uri="{FF2B5EF4-FFF2-40B4-BE49-F238E27FC236}">
                <a16:creationId xmlns:a16="http://schemas.microsoft.com/office/drawing/2014/main" id="{F44788AD-A7A6-0411-6805-9CFB5886431D}"/>
              </a:ext>
            </a:extLst>
          </p:cNvPr>
          <p:cNvSpPr>
            <a:spLocks noGrp="1"/>
          </p:cNvSpPr>
          <p:nvPr>
            <p:ph type="ftr" sz="quarter" idx="10"/>
          </p:nvPr>
        </p:nvSpPr>
        <p:spPr>
          <a:xfrm>
            <a:off x="343152" y="6591988"/>
            <a:ext cx="1706577" cy="2476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Google Shape;17;p53">
            <a:extLst>
              <a:ext uri="{FF2B5EF4-FFF2-40B4-BE49-F238E27FC236}">
                <a16:creationId xmlns:a16="http://schemas.microsoft.com/office/drawing/2014/main" id="{D0F4EA71-BBC4-449C-890D-CC7914963782}"/>
              </a:ext>
            </a:extLst>
          </p:cNvPr>
          <p:cNvSpPr txBox="1">
            <a:spLocks noGrp="1"/>
          </p:cNvSpPr>
          <p:nvPr>
            <p:ph type="subTitle" idx="1"/>
          </p:nvPr>
        </p:nvSpPr>
        <p:spPr>
          <a:xfrm>
            <a:off x="1404436" y="3429000"/>
            <a:ext cx="6400800" cy="1314450"/>
          </a:xfrm>
          <a:prstGeom prst="rect">
            <a:avLst/>
          </a:prstGeom>
          <a:noFill/>
          <a:ln>
            <a:noFill/>
          </a:ln>
        </p:spPr>
        <p:txBody>
          <a:bodyPr spcFirstLastPara="1" wrap="square" lIns="92075" tIns="46025" rIns="92075" bIns="46025" anchor="t" anchorCtr="0">
            <a:noAutofit/>
          </a:bodyPr>
          <a:lstStyle>
            <a:lvl1pPr lvl="0" algn="ctr">
              <a:lnSpc>
                <a:spcPct val="95000"/>
              </a:lnSpc>
              <a:spcBef>
                <a:spcPts val="540"/>
              </a:spcBef>
              <a:spcAft>
                <a:spcPts val="0"/>
              </a:spcAft>
              <a:buSzPts val="2400"/>
              <a:buFont typeface="Arial"/>
              <a:buNone/>
              <a:defRPr sz="1800" b="1"/>
            </a:lvl1pPr>
            <a:lvl2pPr lvl="1" algn="l">
              <a:lnSpc>
                <a:spcPct val="85000"/>
              </a:lnSpc>
              <a:spcBef>
                <a:spcPts val="405"/>
              </a:spcBef>
              <a:spcAft>
                <a:spcPts val="0"/>
              </a:spcAft>
              <a:buSzPts val="1800"/>
              <a:buChar char="•"/>
              <a:defRPr/>
            </a:lvl2pPr>
            <a:lvl3pPr lvl="2" algn="l">
              <a:lnSpc>
                <a:spcPct val="85000"/>
              </a:lnSpc>
              <a:spcBef>
                <a:spcPts val="405"/>
              </a:spcBef>
              <a:spcAft>
                <a:spcPts val="0"/>
              </a:spcAft>
              <a:buSzPts val="1800"/>
              <a:buChar char="•"/>
              <a:defRPr/>
            </a:lvl3pPr>
            <a:lvl4pPr lvl="3" algn="l">
              <a:lnSpc>
                <a:spcPct val="100000"/>
              </a:lnSpc>
              <a:spcBef>
                <a:spcPts val="270"/>
              </a:spcBef>
              <a:spcAft>
                <a:spcPts val="0"/>
              </a:spcAft>
              <a:buSzPts val="900"/>
              <a:buChar char="●"/>
              <a:defRPr/>
            </a:lvl4pPr>
            <a:lvl5pPr lvl="4" algn="l">
              <a:lnSpc>
                <a:spcPct val="100000"/>
              </a:lnSpc>
              <a:spcBef>
                <a:spcPts val="270"/>
              </a:spcBef>
              <a:spcAft>
                <a:spcPts val="0"/>
              </a:spcAft>
              <a:buClr>
                <a:schemeClr val="dk1"/>
              </a:buClr>
              <a:buSzPts val="1800"/>
              <a:buChar char="•"/>
              <a:defRPr/>
            </a:lvl5pPr>
            <a:lvl6pPr lvl="5" algn="l">
              <a:lnSpc>
                <a:spcPct val="100000"/>
              </a:lnSpc>
              <a:spcBef>
                <a:spcPts val="270"/>
              </a:spcBef>
              <a:spcAft>
                <a:spcPts val="0"/>
              </a:spcAft>
              <a:buClr>
                <a:schemeClr val="dk1"/>
              </a:buClr>
              <a:buSzPts val="1800"/>
              <a:buChar char="•"/>
              <a:defRPr/>
            </a:lvl6pPr>
            <a:lvl7pPr lvl="6" algn="l">
              <a:lnSpc>
                <a:spcPct val="100000"/>
              </a:lnSpc>
              <a:spcBef>
                <a:spcPts val="270"/>
              </a:spcBef>
              <a:spcAft>
                <a:spcPts val="0"/>
              </a:spcAft>
              <a:buClr>
                <a:schemeClr val="dk1"/>
              </a:buClr>
              <a:buSzPts val="1800"/>
              <a:buChar char="•"/>
              <a:defRPr/>
            </a:lvl7pPr>
            <a:lvl8pPr lvl="7" algn="l">
              <a:lnSpc>
                <a:spcPct val="100000"/>
              </a:lnSpc>
              <a:spcBef>
                <a:spcPts val="270"/>
              </a:spcBef>
              <a:spcAft>
                <a:spcPts val="0"/>
              </a:spcAft>
              <a:buClr>
                <a:schemeClr val="dk1"/>
              </a:buClr>
              <a:buSzPts val="1800"/>
              <a:buChar char="•"/>
              <a:defRPr/>
            </a:lvl8pPr>
            <a:lvl9pPr lvl="8" algn="l">
              <a:lnSpc>
                <a:spcPct val="100000"/>
              </a:lnSpc>
              <a:spcBef>
                <a:spcPts val="270"/>
              </a:spcBef>
              <a:spcAft>
                <a:spcPts val="0"/>
              </a:spcAft>
              <a:buClr>
                <a:schemeClr val="dk1"/>
              </a:buClr>
              <a:buSzPts val="1800"/>
              <a:buChar char="•"/>
              <a:defRPr/>
            </a:lvl9pPr>
          </a:lstStyle>
          <a:p>
            <a:r>
              <a:rPr lang="en-US"/>
              <a:t>Click to edit Master subtitle style</a:t>
            </a:r>
            <a:endParaRPr/>
          </a:p>
        </p:txBody>
      </p:sp>
    </p:spTree>
    <p:extLst>
      <p:ext uri="{BB962C8B-B14F-4D97-AF65-F5344CB8AC3E}">
        <p14:creationId xmlns:p14="http://schemas.microsoft.com/office/powerpoint/2010/main" val="37679983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6880712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9770557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8897311"/>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469406987"/>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79922623"/>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0288630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28755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75103959"/>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3586019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91117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ustom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2721-7549-3FFB-D9AD-234C4274216C}"/>
              </a:ext>
            </a:extLst>
          </p:cNvPr>
          <p:cNvSpPr>
            <a:spLocks noGrp="1"/>
          </p:cNvSpPr>
          <p:nvPr>
            <p:ph type="title"/>
          </p:nvPr>
        </p:nvSpPr>
        <p:spPr>
          <a:xfrm>
            <a:off x="0" y="81092"/>
            <a:ext cx="9144000" cy="532103"/>
          </a:xfrm>
        </p:spPr>
        <p:txBody>
          <a:bodyPr/>
          <a:lstStyle>
            <a:lvl1pPr marR="0" algn="l" rtl="0" eaLnBrk="1" hangingPunct="1">
              <a:lnSpc>
                <a:spcPct val="80000"/>
              </a:lnSpc>
              <a:spcBef>
                <a:spcPts val="0"/>
              </a:spcBef>
              <a:spcAft>
                <a:spcPts val="0"/>
              </a:spcAft>
              <a:buClr>
                <a:srgbClr val="000000"/>
              </a:buClr>
              <a:buSzPts val="1400"/>
              <a:buFont typeface="Arial"/>
              <a:buNone/>
              <a:defRPr lang="en-IN" sz="2800" b="1" i="0" u="none" strike="noStrike" cap="none" dirty="0">
                <a:solidFill>
                  <a:srgbClr val="254061"/>
                </a:solidFill>
                <a:latin typeface="Arial"/>
                <a:ea typeface="Arial"/>
                <a:cs typeface="Arial"/>
                <a:sym typeface="Arial"/>
              </a:defRPr>
            </a:lvl1pPr>
          </a:lstStyle>
          <a:p>
            <a:r>
              <a:rPr lang="en-US" dirty="0"/>
              <a:t>Click to edit Master title style</a:t>
            </a:r>
            <a:endParaRPr lang="en-IN" dirty="0"/>
          </a:p>
        </p:txBody>
      </p:sp>
      <p:sp>
        <p:nvSpPr>
          <p:cNvPr id="3" name="Footer Placeholder 2">
            <a:extLst>
              <a:ext uri="{FF2B5EF4-FFF2-40B4-BE49-F238E27FC236}">
                <a16:creationId xmlns:a16="http://schemas.microsoft.com/office/drawing/2014/main" id="{199BF7AD-E465-D68D-1C87-AC7F6B08E107}"/>
              </a:ext>
            </a:extLst>
          </p:cNvPr>
          <p:cNvSpPr>
            <a:spLocks noGrp="1"/>
          </p:cNvSpPr>
          <p:nvPr>
            <p:ph type="ftr" sz="quarter" idx="10"/>
          </p:nvPr>
        </p:nvSpPr>
        <p:spPr>
          <a:xfrm>
            <a:off x="343152" y="6591988"/>
            <a:ext cx="1706577" cy="247650"/>
          </a:xfrm>
          <a:prstGeom prst="rect">
            <a:avLst/>
          </a:prstGeom>
        </p:spPr>
        <p:txBody>
          <a:bodyPr/>
          <a:lstStyle/>
          <a:p>
            <a:r>
              <a:rPr lang="en-IN" dirty="0"/>
              <a:t>Kahng ECE 260C SP25</a:t>
            </a:r>
          </a:p>
        </p:txBody>
      </p:sp>
    </p:spTree>
    <p:extLst>
      <p:ext uri="{BB962C8B-B14F-4D97-AF65-F5344CB8AC3E}">
        <p14:creationId xmlns:p14="http://schemas.microsoft.com/office/powerpoint/2010/main" val="29000223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6805498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Content">
  <p:cSld name="47_Title and Content">
    <p:spTree>
      <p:nvGrpSpPr>
        <p:cNvPr id="1" name="Shape 26"/>
        <p:cNvGrpSpPr/>
        <p:nvPr/>
      </p:nvGrpSpPr>
      <p:grpSpPr>
        <a:xfrm>
          <a:off x="0" y="0"/>
          <a:ext cx="0" cy="0"/>
          <a:chOff x="0" y="0"/>
          <a:chExt cx="0" cy="0"/>
        </a:xfrm>
      </p:grpSpPr>
      <p:sp>
        <p:nvSpPr>
          <p:cNvPr id="27" name="Google Shape;27;p31"/>
          <p:cNvSpPr txBox="1">
            <a:spLocks noGrp="1"/>
          </p:cNvSpPr>
          <p:nvPr>
            <p:ph type="sldNum" idx="12"/>
          </p:nvPr>
        </p:nvSpPr>
        <p:spPr>
          <a:xfrm>
            <a:off x="8826288" y="6548439"/>
            <a:ext cx="232754" cy="307777"/>
          </a:xfrm>
          <a:prstGeom prst="rect">
            <a:avLst/>
          </a:prstGeom>
          <a:noFill/>
          <a:ln>
            <a:noFill/>
          </a:ln>
        </p:spPr>
        <p:txBody>
          <a:bodyPr spcFirstLastPara="1" wrap="square" lIns="45700" tIns="45700" rIns="45700" bIns="45700" anchor="t" anchorCtr="0">
            <a:noAutofit/>
          </a:bodyPr>
          <a:lstStyle>
            <a:lvl1pPr marL="0" marR="0" lvl="0" indent="0" algn="ctr">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fld id="{00000000-1234-1234-1234-123412341234}" type="slidenum">
              <a:rPr lang="en-US" smtClean="0"/>
              <a:pPr/>
              <a:t>‹#›</a:t>
            </a:fld>
            <a:endParaRPr lang="en-US"/>
          </a:p>
        </p:txBody>
      </p:sp>
      <p:sp>
        <p:nvSpPr>
          <p:cNvPr id="28" name="Google Shape;28;p31"/>
          <p:cNvSpPr txBox="1">
            <a:spLocks noGrp="1"/>
          </p:cNvSpPr>
          <p:nvPr>
            <p:ph type="body" idx="1"/>
          </p:nvPr>
        </p:nvSpPr>
        <p:spPr>
          <a:xfrm>
            <a:off x="171451" y="838200"/>
            <a:ext cx="8836025" cy="5562602"/>
          </a:xfrm>
          <a:prstGeom prst="rect">
            <a:avLst/>
          </a:prstGeom>
          <a:noFill/>
          <a:ln>
            <a:noFill/>
          </a:ln>
        </p:spPr>
        <p:txBody>
          <a:bodyPr spcFirstLastPara="1" wrap="square" lIns="91425" tIns="45700" rIns="91425" bIns="45700" anchor="t" anchorCtr="0">
            <a:noAutofit/>
          </a:bodyPr>
          <a:lstStyle>
            <a:lvl1pPr marL="342900" marR="0" lvl="0" indent="-304800" algn="l" rtl="0">
              <a:lnSpc>
                <a:spcPct val="85000"/>
              </a:lnSpc>
              <a:spcBef>
                <a:spcPts val="750"/>
              </a:spcBef>
              <a:spcAft>
                <a:spcPts val="0"/>
              </a:spcAft>
              <a:buClr>
                <a:srgbClr val="C00000"/>
              </a:buClr>
              <a:buSzPts val="2800"/>
              <a:buFont typeface="Arial"/>
              <a:buChar char="•"/>
              <a:defRPr sz="2100" b="0" i="0" u="none" strike="noStrike" cap="none">
                <a:solidFill>
                  <a:srgbClr val="000000"/>
                </a:solidFill>
                <a:latin typeface="Arial"/>
                <a:ea typeface="Arial"/>
                <a:cs typeface="Arial"/>
                <a:sym typeface="Arial"/>
              </a:defRPr>
            </a:lvl1pPr>
            <a:lvl2pPr marL="685800" marR="0" lvl="1" indent="-304800" algn="l" rtl="0">
              <a:lnSpc>
                <a:spcPct val="85000"/>
              </a:lnSpc>
              <a:spcBef>
                <a:spcPts val="750"/>
              </a:spcBef>
              <a:spcAft>
                <a:spcPts val="0"/>
              </a:spcAft>
              <a:buClr>
                <a:srgbClr val="C00000"/>
              </a:buClr>
              <a:buSzPts val="2800"/>
              <a:buFont typeface="Arial"/>
              <a:buChar char="•"/>
              <a:defRPr sz="2100" b="0" i="0" u="none" strike="noStrike" cap="none">
                <a:solidFill>
                  <a:srgbClr val="000000"/>
                </a:solidFill>
                <a:latin typeface="Arial"/>
                <a:ea typeface="Arial"/>
                <a:cs typeface="Arial"/>
                <a:sym typeface="Arial"/>
              </a:defRPr>
            </a:lvl2pPr>
            <a:lvl3pPr marL="1028700" marR="0" lvl="2" indent="-304800" algn="l" rtl="0">
              <a:lnSpc>
                <a:spcPct val="85000"/>
              </a:lnSpc>
              <a:spcBef>
                <a:spcPts val="750"/>
              </a:spcBef>
              <a:spcAft>
                <a:spcPts val="0"/>
              </a:spcAft>
              <a:buClr>
                <a:srgbClr val="C00000"/>
              </a:buClr>
              <a:buSzPts val="2800"/>
              <a:buFont typeface="Arial"/>
              <a:buChar char="•"/>
              <a:defRPr sz="2100" b="0" i="0" u="none" strike="noStrike" cap="none">
                <a:solidFill>
                  <a:srgbClr val="000000"/>
                </a:solidFill>
                <a:latin typeface="Arial"/>
                <a:ea typeface="Arial"/>
                <a:cs typeface="Arial"/>
                <a:sym typeface="Arial"/>
              </a:defRPr>
            </a:lvl3pPr>
            <a:lvl4pPr marL="1371600" marR="0" lvl="3" indent="-238125" algn="l" rtl="0">
              <a:lnSpc>
                <a:spcPct val="85000"/>
              </a:lnSpc>
              <a:spcBef>
                <a:spcPts val="750"/>
              </a:spcBef>
              <a:spcAft>
                <a:spcPts val="0"/>
              </a:spcAft>
              <a:buClr>
                <a:srgbClr val="C00000"/>
              </a:buClr>
              <a:buSzPts val="1400"/>
              <a:buFont typeface="Arial"/>
              <a:buChar char="•"/>
              <a:defRPr sz="2100" b="0" i="0" u="none" strike="noStrike" cap="none">
                <a:solidFill>
                  <a:srgbClr val="000000"/>
                </a:solidFill>
                <a:latin typeface="Arial"/>
                <a:ea typeface="Arial"/>
                <a:cs typeface="Arial"/>
                <a:sym typeface="Arial"/>
              </a:defRPr>
            </a:lvl4pPr>
            <a:lvl5pPr marL="1714500" marR="0" lvl="4" indent="-304800" algn="l" rtl="0">
              <a:lnSpc>
                <a:spcPct val="85000"/>
              </a:lnSpc>
              <a:spcBef>
                <a:spcPts val="750"/>
              </a:spcBef>
              <a:spcAft>
                <a:spcPts val="0"/>
              </a:spcAft>
              <a:buClr>
                <a:srgbClr val="C00000"/>
              </a:buClr>
              <a:buSzPts val="2800"/>
              <a:buFont typeface="Arial"/>
              <a:buChar char="•"/>
              <a:defRPr sz="2100" b="0" i="0" u="none" strike="noStrike" cap="none">
                <a:solidFill>
                  <a:srgbClr val="000000"/>
                </a:solidFill>
                <a:latin typeface="Arial"/>
                <a:ea typeface="Arial"/>
                <a:cs typeface="Arial"/>
                <a:sym typeface="Arial"/>
              </a:defRPr>
            </a:lvl5pPr>
            <a:lvl6pPr marL="2057400" marR="0" lvl="5" indent="-304800" algn="l" rtl="0">
              <a:lnSpc>
                <a:spcPct val="85000"/>
              </a:lnSpc>
              <a:spcBef>
                <a:spcPts val="750"/>
              </a:spcBef>
              <a:spcAft>
                <a:spcPts val="0"/>
              </a:spcAft>
              <a:buClr>
                <a:srgbClr val="C00000"/>
              </a:buClr>
              <a:buSzPts val="2800"/>
              <a:buFont typeface="Arial"/>
              <a:buChar char="•"/>
              <a:defRPr sz="2100" b="0" i="0" u="none" strike="noStrike" cap="none">
                <a:solidFill>
                  <a:srgbClr val="000000"/>
                </a:solidFill>
                <a:latin typeface="Arial"/>
                <a:ea typeface="Arial"/>
                <a:cs typeface="Arial"/>
                <a:sym typeface="Arial"/>
              </a:defRPr>
            </a:lvl6pPr>
            <a:lvl7pPr marL="2400300" marR="0" lvl="6" indent="-304800" algn="l" rtl="0">
              <a:lnSpc>
                <a:spcPct val="85000"/>
              </a:lnSpc>
              <a:spcBef>
                <a:spcPts val="750"/>
              </a:spcBef>
              <a:spcAft>
                <a:spcPts val="0"/>
              </a:spcAft>
              <a:buClr>
                <a:srgbClr val="C00000"/>
              </a:buClr>
              <a:buSzPts val="2800"/>
              <a:buFont typeface="Arial"/>
              <a:buChar char="•"/>
              <a:defRPr sz="2100" b="0" i="0" u="none" strike="noStrike" cap="none">
                <a:solidFill>
                  <a:srgbClr val="000000"/>
                </a:solidFill>
                <a:latin typeface="Arial"/>
                <a:ea typeface="Arial"/>
                <a:cs typeface="Arial"/>
                <a:sym typeface="Arial"/>
              </a:defRPr>
            </a:lvl7pPr>
            <a:lvl8pPr marL="2743200" marR="0" lvl="7" indent="-304800" algn="l" rtl="0">
              <a:lnSpc>
                <a:spcPct val="85000"/>
              </a:lnSpc>
              <a:spcBef>
                <a:spcPts val="750"/>
              </a:spcBef>
              <a:spcAft>
                <a:spcPts val="0"/>
              </a:spcAft>
              <a:buClr>
                <a:srgbClr val="C00000"/>
              </a:buClr>
              <a:buSzPts val="2800"/>
              <a:buFont typeface="Arial"/>
              <a:buChar char="•"/>
              <a:defRPr sz="2100" b="0" i="0" u="none" strike="noStrike" cap="none">
                <a:solidFill>
                  <a:srgbClr val="000000"/>
                </a:solidFill>
                <a:latin typeface="Arial"/>
                <a:ea typeface="Arial"/>
                <a:cs typeface="Arial"/>
                <a:sym typeface="Arial"/>
              </a:defRPr>
            </a:lvl8pPr>
            <a:lvl9pPr marL="3086100" marR="0" lvl="8" indent="-304800" algn="l" rtl="0">
              <a:lnSpc>
                <a:spcPct val="85000"/>
              </a:lnSpc>
              <a:spcBef>
                <a:spcPts val="750"/>
              </a:spcBef>
              <a:spcAft>
                <a:spcPts val="0"/>
              </a:spcAft>
              <a:buClr>
                <a:srgbClr val="C00000"/>
              </a:buClr>
              <a:buSzPts val="2800"/>
              <a:buFont typeface="Arial"/>
              <a:buChar char="•"/>
              <a:defRPr sz="2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5969130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_Title and Content">
  <p:cSld name="8_Title and Content">
    <p:spTree>
      <p:nvGrpSpPr>
        <p:cNvPr id="1" name="Shape 39"/>
        <p:cNvGrpSpPr/>
        <p:nvPr/>
      </p:nvGrpSpPr>
      <p:grpSpPr>
        <a:xfrm>
          <a:off x="0" y="0"/>
          <a:ext cx="0" cy="0"/>
          <a:chOff x="0" y="0"/>
          <a:chExt cx="0" cy="0"/>
        </a:xfrm>
      </p:grpSpPr>
      <p:sp>
        <p:nvSpPr>
          <p:cNvPr id="40" name="Google Shape;40;p35"/>
          <p:cNvSpPr txBox="1">
            <a:spLocks noGrp="1"/>
          </p:cNvSpPr>
          <p:nvPr>
            <p:ph type="body" idx="1"/>
          </p:nvPr>
        </p:nvSpPr>
        <p:spPr>
          <a:xfrm>
            <a:off x="323193" y="1371601"/>
            <a:ext cx="8581704" cy="4886844"/>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1"/>
              </a:spcBef>
              <a:spcAft>
                <a:spcPts val="0"/>
              </a:spcAft>
              <a:buClr>
                <a:srgbClr val="C00000"/>
              </a:buClr>
              <a:buSzPts val="2100"/>
              <a:buFont typeface="Arial"/>
              <a:buNone/>
              <a:defRPr sz="2100">
                <a:latin typeface="Arial"/>
                <a:ea typeface="Arial"/>
                <a:cs typeface="Arial"/>
                <a:sym typeface="Arial"/>
              </a:defRPr>
            </a:lvl1pPr>
            <a:lvl2pPr marL="685800" lvl="1" indent="-257175" algn="l">
              <a:lnSpc>
                <a:spcPct val="90000"/>
              </a:lnSpc>
              <a:spcBef>
                <a:spcPts val="375"/>
              </a:spcBef>
              <a:spcAft>
                <a:spcPts val="0"/>
              </a:spcAft>
              <a:buClr>
                <a:srgbClr val="C00000"/>
              </a:buClr>
              <a:buSzPts val="1800"/>
              <a:buFont typeface="Arial"/>
              <a:buChar char="•"/>
              <a:defRPr sz="1800">
                <a:latin typeface="Arial"/>
                <a:ea typeface="Arial"/>
                <a:cs typeface="Arial"/>
                <a:sym typeface="Arial"/>
              </a:defRPr>
            </a:lvl2pPr>
            <a:lvl3pPr marL="1028700" lvl="2" indent="-242888" algn="l">
              <a:lnSpc>
                <a:spcPct val="90000"/>
              </a:lnSpc>
              <a:spcBef>
                <a:spcPts val="375"/>
              </a:spcBef>
              <a:spcAft>
                <a:spcPts val="0"/>
              </a:spcAft>
              <a:buClr>
                <a:srgbClr val="C00000"/>
              </a:buClr>
              <a:buSzPts val="1500"/>
              <a:buFont typeface="Arial"/>
              <a:buChar char="•"/>
              <a:defRPr sz="1500">
                <a:latin typeface="Arial"/>
                <a:ea typeface="Arial"/>
                <a:cs typeface="Arial"/>
                <a:sym typeface="Arial"/>
              </a:defRPr>
            </a:lvl3pPr>
            <a:lvl4pPr marL="1371600" lvl="3" indent="-235744" algn="l">
              <a:lnSpc>
                <a:spcPct val="90000"/>
              </a:lnSpc>
              <a:spcBef>
                <a:spcPts val="375"/>
              </a:spcBef>
              <a:spcAft>
                <a:spcPts val="0"/>
              </a:spcAft>
              <a:buClr>
                <a:srgbClr val="C00000"/>
              </a:buClr>
              <a:buSzPts val="1350"/>
              <a:buFont typeface="Arial"/>
              <a:buChar char="•"/>
              <a:defRPr sz="1350">
                <a:latin typeface="Arial"/>
                <a:ea typeface="Arial"/>
                <a:cs typeface="Arial"/>
                <a:sym typeface="Arial"/>
              </a:defRPr>
            </a:lvl4pPr>
            <a:lvl5pPr marL="1714500" lvl="4" indent="-235744" algn="l">
              <a:lnSpc>
                <a:spcPct val="90000"/>
              </a:lnSpc>
              <a:spcBef>
                <a:spcPts val="375"/>
              </a:spcBef>
              <a:spcAft>
                <a:spcPts val="0"/>
              </a:spcAft>
              <a:buClr>
                <a:srgbClr val="C00000"/>
              </a:buClr>
              <a:buSzPts val="1350"/>
              <a:buFont typeface="Arial"/>
              <a:buChar char="•"/>
              <a:defRPr sz="1350">
                <a:latin typeface="Arial"/>
                <a:ea typeface="Arial"/>
                <a:cs typeface="Arial"/>
                <a:sym typeface="Aria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 name="Google Shape;43;p35"/>
          <p:cNvSpPr txBox="1">
            <a:spLocks noGrp="1"/>
          </p:cNvSpPr>
          <p:nvPr>
            <p:ph type="title"/>
          </p:nvPr>
        </p:nvSpPr>
        <p:spPr>
          <a:xfrm>
            <a:off x="1257300" y="161001"/>
            <a:ext cx="7886700" cy="55333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2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090869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C43A2-DB54-5862-1C0D-F97187F62A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D9CE36-D5BD-909C-14D0-243BCB3F28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327D14-4CAF-A6D8-8676-009FE5D052DB}"/>
              </a:ext>
            </a:extLst>
          </p:cNvPr>
          <p:cNvSpPr>
            <a:spLocks noGrp="1"/>
          </p:cNvSpPr>
          <p:nvPr>
            <p:ph type="dt" sz="half" idx="10"/>
          </p:nvPr>
        </p:nvSpPr>
        <p:spPr/>
        <p:txBody>
          <a:bodyPr/>
          <a:lstStyle/>
          <a:p>
            <a:fld id="{26A57722-5CB5-4D78-A847-22E60B8592AB}" type="datetimeFigureOut">
              <a:rPr lang="en-US" smtClean="0"/>
              <a:t>4/21/2025</a:t>
            </a:fld>
            <a:endParaRPr lang="en-US"/>
          </a:p>
        </p:txBody>
      </p:sp>
      <p:sp>
        <p:nvSpPr>
          <p:cNvPr id="5" name="Footer Placeholder 4">
            <a:extLst>
              <a:ext uri="{FF2B5EF4-FFF2-40B4-BE49-F238E27FC236}">
                <a16:creationId xmlns:a16="http://schemas.microsoft.com/office/drawing/2014/main" id="{3D0B6C60-8300-FF73-E485-73D53C2E88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952F37-F777-4B90-778C-B878739FA70D}"/>
              </a:ext>
            </a:extLst>
          </p:cNvPr>
          <p:cNvSpPr>
            <a:spLocks noGrp="1"/>
          </p:cNvSpPr>
          <p:nvPr>
            <p:ph type="sldNum" sz="quarter" idx="12"/>
          </p:nvPr>
        </p:nvSpPr>
        <p:spPr/>
        <p:txBody>
          <a:bodyPr/>
          <a:lstStyle/>
          <a:p>
            <a:fld id="{423490E8-5255-4BDE-9876-59BE72709764}" type="slidenum">
              <a:rPr lang="en-US" smtClean="0"/>
              <a:t>‹#›</a:t>
            </a:fld>
            <a:endParaRPr lang="en-US"/>
          </a:p>
        </p:txBody>
      </p:sp>
    </p:spTree>
    <p:extLst>
      <p:ext uri="{BB962C8B-B14F-4D97-AF65-F5344CB8AC3E}">
        <p14:creationId xmlns:p14="http://schemas.microsoft.com/office/powerpoint/2010/main" val="263568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10681010"/>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29656281"/>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33556146"/>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51458" y="33997"/>
            <a:ext cx="9078327" cy="595312"/>
          </a:xfrm>
          <a:prstGeom prst="rect">
            <a:avLst/>
          </a:prstGeom>
          <a:noFill/>
          <a:ln>
            <a:noFill/>
          </a:ln>
        </p:spPr>
        <p:txBody>
          <a:bodyPr spcFirstLastPara="1" wrap="square" lIns="92075" tIns="46025" rIns="92075" bIns="46025" anchor="ctr" anchorCtr="0">
            <a:noAutofit/>
          </a:bodyPr>
          <a:lstStyle>
            <a:lvl1pPr marR="0" lvl="0"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6pPr>
            <a:lvl7pPr marR="0" lvl="6" algn="l" rtl="0">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7pPr>
            <a:lvl8pPr marR="0" lvl="7" algn="l" rtl="0">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8pPr>
            <a:lvl9pPr marR="0" lvl="8" algn="l" rtl="0">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9pPr>
          </a:lstStyle>
          <a:p>
            <a:endParaRPr dirty="0"/>
          </a:p>
        </p:txBody>
      </p:sp>
      <p:sp>
        <p:nvSpPr>
          <p:cNvPr id="11" name="Google Shape;11;p22"/>
          <p:cNvSpPr txBox="1">
            <a:spLocks noGrp="1"/>
          </p:cNvSpPr>
          <p:nvPr>
            <p:ph type="body" idx="1"/>
          </p:nvPr>
        </p:nvSpPr>
        <p:spPr>
          <a:xfrm>
            <a:off x="76200" y="801688"/>
            <a:ext cx="8931275" cy="5746750"/>
          </a:xfrm>
          <a:prstGeom prst="rect">
            <a:avLst/>
          </a:prstGeom>
          <a:noFill/>
          <a:ln>
            <a:noFill/>
          </a:ln>
        </p:spPr>
        <p:txBody>
          <a:bodyPr spcFirstLastPara="1" wrap="square" lIns="92075" tIns="46025" rIns="92075" bIns="46025" anchor="t" anchorCtr="0">
            <a:noAutofit/>
          </a:bodyPr>
          <a:lstStyle>
            <a:lvl1pPr marL="457200" marR="0" lvl="0" indent="-406400" algn="l" rtl="0">
              <a:lnSpc>
                <a:spcPct val="85000"/>
              </a:lnSpc>
              <a:spcBef>
                <a:spcPts val="840"/>
              </a:spcBef>
              <a:spcAft>
                <a:spcPts val="0"/>
              </a:spcAft>
              <a:buClr>
                <a:srgbClr val="C00000"/>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85000"/>
              </a:lnSpc>
              <a:spcBef>
                <a:spcPts val="720"/>
              </a:spcBef>
              <a:spcAft>
                <a:spcPts val="0"/>
              </a:spcAft>
              <a:buClr>
                <a:srgbClr val="C00000"/>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85000"/>
              </a:lnSpc>
              <a:spcBef>
                <a:spcPts val="600"/>
              </a:spcBef>
              <a:spcAft>
                <a:spcPts val="0"/>
              </a:spcAft>
              <a:buClr>
                <a:srgbClr val="C0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285750" algn="l" rtl="0">
              <a:lnSpc>
                <a:spcPct val="100000"/>
              </a:lnSpc>
              <a:spcBef>
                <a:spcPts val="360"/>
              </a:spcBef>
              <a:spcAft>
                <a:spcPts val="0"/>
              </a:spcAft>
              <a:buClr>
                <a:srgbClr val="FF3300"/>
              </a:buClr>
              <a:buSzPts val="900"/>
              <a:buFont typeface="Arial"/>
              <a:buChar char="●"/>
              <a:defRPr sz="1800" b="0" i="0" u="none" strike="noStrike" cap="none">
                <a:solidFill>
                  <a:schemeClr val="dk1"/>
                </a:solidFill>
                <a:latin typeface="Arial Narrow"/>
                <a:ea typeface="Arial Narrow"/>
                <a:cs typeface="Arial Narrow"/>
                <a:sym typeface="Arial Narrow"/>
              </a:defRPr>
            </a:lvl4pPr>
            <a:lvl5pPr marL="2286000" marR="0" lvl="4"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5pPr>
            <a:lvl6pPr marL="2743200" marR="0" lvl="5"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9pPr>
          </a:lstStyle>
          <a:p>
            <a:endParaRPr dirty="0"/>
          </a:p>
        </p:txBody>
      </p:sp>
      <p:cxnSp>
        <p:nvCxnSpPr>
          <p:cNvPr id="12" name="Google Shape;12;p22"/>
          <p:cNvCxnSpPr/>
          <p:nvPr/>
        </p:nvCxnSpPr>
        <p:spPr>
          <a:xfrm>
            <a:off x="163513" y="610569"/>
            <a:ext cx="8845550" cy="0"/>
          </a:xfrm>
          <a:prstGeom prst="straightConnector1">
            <a:avLst/>
          </a:prstGeom>
          <a:noFill/>
          <a:ln w="57150" cap="flat" cmpd="sng">
            <a:solidFill>
              <a:srgbClr val="C00000"/>
            </a:solidFill>
            <a:prstDash val="solid"/>
            <a:round/>
            <a:headEnd type="none" w="sm" len="sm"/>
            <a:tailEnd type="none" w="sm" len="sm"/>
          </a:ln>
        </p:spPr>
      </p:cxnSp>
      <p:pic>
        <p:nvPicPr>
          <p:cNvPr id="13" name="Google Shape;13;p22" descr="UCSDa1"/>
          <p:cNvPicPr preferRelativeResize="0"/>
          <p:nvPr/>
        </p:nvPicPr>
        <p:blipFill rotWithShape="1">
          <a:blip r:embed="rId54">
            <a:alphaModFix/>
          </a:blip>
          <a:srcRect/>
          <a:stretch/>
        </p:blipFill>
        <p:spPr>
          <a:xfrm>
            <a:off x="33241" y="6548437"/>
            <a:ext cx="328836" cy="307975"/>
          </a:xfrm>
          <a:prstGeom prst="rect">
            <a:avLst/>
          </a:prstGeom>
          <a:noFill/>
          <a:ln>
            <a:noFill/>
          </a:ln>
        </p:spPr>
      </p:pic>
      <p:sp>
        <p:nvSpPr>
          <p:cNvPr id="14" name="Google Shape;14;p22"/>
          <p:cNvSpPr txBox="1"/>
          <p:nvPr/>
        </p:nvSpPr>
        <p:spPr>
          <a:xfrm>
            <a:off x="8683732" y="6620389"/>
            <a:ext cx="446054" cy="27695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t>‹#›</a:t>
            </a:fld>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4" name="Footer Placeholder 2">
            <a:extLst>
              <a:ext uri="{FF2B5EF4-FFF2-40B4-BE49-F238E27FC236}">
                <a16:creationId xmlns:a16="http://schemas.microsoft.com/office/drawing/2014/main" id="{984B414D-0392-275C-7B07-5973893883A3}"/>
              </a:ext>
            </a:extLst>
          </p:cNvPr>
          <p:cNvSpPr>
            <a:spLocks noGrp="1"/>
          </p:cNvSpPr>
          <p:nvPr>
            <p:ph type="ftr" sz="quarter" idx="3"/>
          </p:nvPr>
        </p:nvSpPr>
        <p:spPr>
          <a:xfrm>
            <a:off x="343152" y="6591988"/>
            <a:ext cx="1706577" cy="247650"/>
          </a:xfrm>
          <a:prstGeom prst="rect">
            <a:avLst/>
          </a:prstGeom>
        </p:spPr>
        <p:txBody>
          <a:bodyPr/>
          <a:lstStyle>
            <a:lvl1pPr>
              <a:defRPr sz="1100"/>
            </a:lvl1pPr>
          </a:lstStyle>
          <a:p>
            <a:r>
              <a:rPr lang="en-IN" dirty="0"/>
              <a:t>Kahng ECE 260C SP25</a:t>
            </a:r>
          </a:p>
        </p:txBody>
      </p:sp>
    </p:spTree>
    <p:extLst>
      <p:ext uri="{BB962C8B-B14F-4D97-AF65-F5344CB8AC3E}">
        <p14:creationId xmlns:p14="http://schemas.microsoft.com/office/powerpoint/2010/main" val="1125965940"/>
      </p:ext>
    </p:extLst>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8" r:id="rId5"/>
    <p:sldLayoutId id="2147483661" r:id="rId6"/>
    <p:sldLayoutId id="2147483662" r:id="rId7"/>
    <p:sldLayoutId id="2147483663" r:id="rId8"/>
    <p:sldLayoutId id="2147483664" r:id="rId9"/>
    <p:sldLayoutId id="2147483665" r:id="rId10"/>
    <p:sldLayoutId id="2147483666" r:id="rId11"/>
    <p:sldLayoutId id="2147483667" r:id="rId12"/>
    <p:sldLayoutId id="2147483679" r:id="rId13"/>
    <p:sldLayoutId id="2147483682" r:id="rId14"/>
    <p:sldLayoutId id="2147483683"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1" r:id="rId30"/>
    <p:sldLayoutId id="2147483702" r:id="rId31"/>
    <p:sldLayoutId id="2147483703" r:id="rId32"/>
    <p:sldLayoutId id="2147483704" r:id="rId33"/>
    <p:sldLayoutId id="2147483705" r:id="rId34"/>
    <p:sldLayoutId id="2147483706" r:id="rId35"/>
    <p:sldLayoutId id="2147483707" r:id="rId36"/>
    <p:sldLayoutId id="2147483708" r:id="rId37"/>
    <p:sldLayoutId id="2147483709" r:id="rId38"/>
    <p:sldLayoutId id="2147483710" r:id="rId39"/>
    <p:sldLayoutId id="2147483711" r:id="rId40"/>
    <p:sldLayoutId id="2147483712" r:id="rId41"/>
    <p:sldLayoutId id="2147483713" r:id="rId42"/>
    <p:sldLayoutId id="2147483714" r:id="rId43"/>
    <p:sldLayoutId id="2147483715" r:id="rId44"/>
    <p:sldLayoutId id="2147483716" r:id="rId45"/>
    <p:sldLayoutId id="2147483717" r:id="rId46"/>
    <p:sldLayoutId id="2147483718" r:id="rId47"/>
    <p:sldLayoutId id="2147483719" r:id="rId48"/>
    <p:sldLayoutId id="2147483720" r:id="rId49"/>
    <p:sldLayoutId id="2147483721" r:id="rId50"/>
    <p:sldLayoutId id="2147483722" r:id="rId51"/>
    <p:sldLayoutId id="2147483723" r:id="rId52"/>
  </p:sldLayoutIdLs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16.tmp"/><Relationship Id="rId4" Type="http://schemas.openxmlformats.org/officeDocument/2006/relationships/image" Target="../media/image15.tm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19.tmp"/></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hyperlink" Target="https://coriolis.lip6.fr/doc/lefdef/lefdefref/lefdefref.pdf" TargetMode="Externa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8.xml"/><Relationship Id="rId1" Type="http://schemas.openxmlformats.org/officeDocument/2006/relationships/slideLayout" Target="../slideLayouts/slideLayout26.xml"/><Relationship Id="rId5" Type="http://schemas.openxmlformats.org/officeDocument/2006/relationships/hyperlink" Target="https://www.ispd.cc/contests/19/Introduction_of_ISPD19_Contest_Problem.pdf" TargetMode="Externa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21.xml"/><Relationship Id="rId1" Type="http://schemas.openxmlformats.org/officeDocument/2006/relationships/slideLayout" Target="../slideLayouts/slideLayout34.xml"/><Relationship Id="rId4" Type="http://schemas.openxmlformats.org/officeDocument/2006/relationships/image" Target="../media/image33.tm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23.xml"/><Relationship Id="rId1" Type="http://schemas.openxmlformats.org/officeDocument/2006/relationships/slideLayout" Target="../slideLayouts/slideLayout36.xml"/><Relationship Id="rId4" Type="http://schemas.openxmlformats.org/officeDocument/2006/relationships/image" Target="../media/image35.tmp"/></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3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5.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4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50.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52.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52.xml"/><Relationship Id="rId5" Type="http://schemas.openxmlformats.org/officeDocument/2006/relationships/hyperlink" Target="https://vlsicad.ucsd.edu/Publications/Conferences/32/c32.pdf" TargetMode="Externa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52.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52.xml"/><Relationship Id="rId5" Type="http://schemas.openxmlformats.org/officeDocument/2006/relationships/image" Target="../media/image55.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hyperlink" Target="https://vlsicad.ucsd.edu/Publications/Journals/j128.pdf" TargetMode="Externa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2.xml"/><Relationship Id="rId5" Type="http://schemas.openxmlformats.org/officeDocument/2006/relationships/hyperlink" Target="https://vlsicad.ucsd.edu/Publications/Journals/j128.pdf" TargetMode="Externa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51.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51.xml"/><Relationship Id="rId6" Type="http://schemas.openxmlformats.org/officeDocument/2006/relationships/image" Target="../media/image63.PNG"/><Relationship Id="rId5" Type="http://schemas.openxmlformats.org/officeDocument/2006/relationships/image" Target="../media/image62.jpg"/><Relationship Id="rId4" Type="http://schemas.openxmlformats.org/officeDocument/2006/relationships/image" Target="../media/image61.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131.png"/><Relationship Id="rId5" Type="http://schemas.openxmlformats.org/officeDocument/2006/relationships/hyperlink" Target="https://yichaozhou.com/publication/1501massive/" TargetMode="External"/><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28" name="Google Shape;28;p1"/>
          <p:cNvSpPr txBox="1">
            <a:spLocks noGrp="1"/>
          </p:cNvSpPr>
          <p:nvPr>
            <p:ph type="ctrTitle"/>
          </p:nvPr>
        </p:nvSpPr>
        <p:spPr>
          <a:xfrm>
            <a:off x="685800" y="1263676"/>
            <a:ext cx="7772400" cy="1143000"/>
          </a:xfrm>
          <a:prstGeom prst="rect">
            <a:avLst/>
          </a:prstGeom>
          <a:noFill/>
          <a:ln>
            <a:noFill/>
          </a:ln>
        </p:spPr>
        <p:txBody>
          <a:bodyPr spcFirstLastPara="1" wrap="square" lIns="92075" tIns="46025" rIns="92075" bIns="46025" anchor="ctr" anchorCtr="0">
            <a:noAutofit/>
          </a:bodyPr>
          <a:lstStyle/>
          <a:p>
            <a:pPr marL="0" lvl="0" indent="0" algn="ctr" rtl="0">
              <a:lnSpc>
                <a:spcPct val="90000"/>
              </a:lnSpc>
              <a:spcBef>
                <a:spcPts val="0"/>
              </a:spcBef>
              <a:spcAft>
                <a:spcPts val="0"/>
              </a:spcAft>
              <a:buSzPts val="1400"/>
              <a:buNone/>
            </a:pPr>
            <a:r>
              <a:rPr lang="en-US" sz="3600" dirty="0"/>
              <a:t>ECE 260C, Spring 2025</a:t>
            </a:r>
            <a:br>
              <a:rPr lang="en-US" sz="3600" dirty="0"/>
            </a:br>
            <a:br>
              <a:rPr lang="en-US" sz="3600" dirty="0"/>
            </a:br>
            <a:r>
              <a:rPr lang="en-US" sz="3600" dirty="0"/>
              <a:t>Routing</a:t>
            </a:r>
            <a:endParaRPr sz="3200" dirty="0"/>
          </a:p>
        </p:txBody>
      </p:sp>
      <p:sp>
        <p:nvSpPr>
          <p:cNvPr id="29" name="Google Shape;29;p1"/>
          <p:cNvSpPr txBox="1">
            <a:spLocks noGrp="1"/>
          </p:cNvSpPr>
          <p:nvPr>
            <p:ph type="subTitle" idx="1"/>
          </p:nvPr>
        </p:nvSpPr>
        <p:spPr>
          <a:xfrm>
            <a:off x="488373" y="3429000"/>
            <a:ext cx="8104909" cy="1752600"/>
          </a:xfrm>
          <a:prstGeom prst="rect">
            <a:avLst/>
          </a:prstGeom>
          <a:noFill/>
          <a:ln>
            <a:noFill/>
          </a:ln>
        </p:spPr>
        <p:txBody>
          <a:bodyPr spcFirstLastPara="1" wrap="square" lIns="92075" tIns="46025" rIns="92075" bIns="46025" anchor="t" anchorCtr="0">
            <a:noAutofit/>
          </a:bodyPr>
          <a:lstStyle/>
          <a:p>
            <a:pPr marL="533400" lvl="0" indent="-533400" algn="ctr" rtl="0">
              <a:lnSpc>
                <a:spcPct val="100000"/>
              </a:lnSpc>
              <a:spcBef>
                <a:spcPts val="0"/>
              </a:spcBef>
              <a:spcAft>
                <a:spcPts val="0"/>
              </a:spcAft>
              <a:buSzPts val="2000"/>
              <a:buFont typeface="Arial"/>
              <a:buNone/>
            </a:pPr>
            <a:r>
              <a:rPr lang="en-US" sz="2000" b="0" dirty="0"/>
              <a:t>Andrew B. Kahng</a:t>
            </a:r>
          </a:p>
          <a:p>
            <a:pPr marL="533400" lvl="0" indent="-533400" algn="ctr" rtl="0">
              <a:lnSpc>
                <a:spcPct val="100000"/>
              </a:lnSpc>
              <a:spcBef>
                <a:spcPts val="0"/>
              </a:spcBef>
              <a:spcAft>
                <a:spcPts val="0"/>
              </a:spcAft>
              <a:buSzPts val="2000"/>
              <a:buFont typeface="Arial"/>
              <a:buNone/>
            </a:pPr>
            <a:endParaRPr lang="en-US" sz="2000" b="0" dirty="0"/>
          </a:p>
          <a:p>
            <a:pPr marL="533400" lvl="0" indent="-533400" algn="ctr" rtl="0">
              <a:lnSpc>
                <a:spcPct val="100000"/>
              </a:lnSpc>
              <a:spcBef>
                <a:spcPts val="0"/>
              </a:spcBef>
              <a:spcAft>
                <a:spcPts val="0"/>
              </a:spcAft>
              <a:buSzPts val="2000"/>
              <a:buFont typeface="Arial"/>
              <a:buNone/>
            </a:pPr>
            <a:r>
              <a:rPr lang="en-US" sz="1600" b="0" dirty="0"/>
              <a:t>Thanks to: </a:t>
            </a:r>
            <a:r>
              <a:rPr lang="en-US" sz="1600" b="0" dirty="0" err="1"/>
              <a:t>Bangqi</a:t>
            </a:r>
            <a:r>
              <a:rPr lang="en-US" sz="1600" b="0" dirty="0"/>
              <a:t> Xu, Matt Liberty, Cho Moon, Eder Monteiro, </a:t>
            </a:r>
            <a:r>
              <a:rPr lang="en-US" sz="1600" b="0" dirty="0" err="1"/>
              <a:t>Zhiang</a:t>
            </a:r>
            <a:r>
              <a:rPr lang="en-US" sz="1600" b="0" dirty="0"/>
              <a:t> Wang, …</a:t>
            </a:r>
            <a:endParaRPr sz="1800" dirty="0"/>
          </a:p>
        </p:txBody>
      </p:sp>
      <p:sp>
        <p:nvSpPr>
          <p:cNvPr id="2" name="Footer Placeholder 2">
            <a:extLst>
              <a:ext uri="{FF2B5EF4-FFF2-40B4-BE49-F238E27FC236}">
                <a16:creationId xmlns:a16="http://schemas.microsoft.com/office/drawing/2014/main" id="{43EE4FC1-0416-67D9-853E-5820E4F57B04}"/>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21DDEE-1F53-4DA8-9CAB-AC74465CBEE7}"/>
              </a:ext>
            </a:extLst>
          </p:cNvPr>
          <p:cNvSpPr>
            <a:spLocks noGrp="1"/>
          </p:cNvSpPr>
          <p:nvPr>
            <p:ph idx="1"/>
          </p:nvPr>
        </p:nvSpPr>
        <p:spPr>
          <a:xfrm>
            <a:off x="0" y="682843"/>
            <a:ext cx="8930701" cy="5562601"/>
          </a:xfrm>
        </p:spPr>
        <p:txBody>
          <a:bodyPr/>
          <a:lstStyle/>
          <a:p>
            <a:pPr marL="288925" indent="-238125"/>
            <a:r>
              <a:rPr lang="en-US" dirty="0"/>
              <a:t>Typical design rule can have three components</a:t>
            </a:r>
          </a:p>
          <a:p>
            <a:pPr lvl="1"/>
            <a:r>
              <a:rPr lang="en-US" dirty="0"/>
              <a:t>Spacing value</a:t>
            </a:r>
          </a:p>
          <a:p>
            <a:pPr lvl="1"/>
            <a:r>
              <a:rPr lang="en-US" dirty="0"/>
              <a:t>Intrinsic property condition (optional trigger)</a:t>
            </a:r>
          </a:p>
          <a:p>
            <a:pPr lvl="1"/>
            <a:r>
              <a:rPr lang="en-US" dirty="0"/>
              <a:t>Extrinsic property condition (optional trigger)</a:t>
            </a:r>
          </a:p>
          <a:p>
            <a:pPr marL="288925" indent="-238125"/>
            <a:r>
              <a:rPr lang="en-US" dirty="0"/>
              <a:t>Example</a:t>
            </a:r>
          </a:p>
          <a:p>
            <a:pPr lvl="1"/>
            <a:endParaRPr lang="en-US" dirty="0"/>
          </a:p>
        </p:txBody>
      </p:sp>
      <p:sp>
        <p:nvSpPr>
          <p:cNvPr id="3" name="Title 2">
            <a:extLst>
              <a:ext uri="{FF2B5EF4-FFF2-40B4-BE49-F238E27FC236}">
                <a16:creationId xmlns:a16="http://schemas.microsoft.com/office/drawing/2014/main" id="{7DAA2A6B-9A59-454C-B30B-C2A5CC5C8A51}"/>
              </a:ext>
            </a:extLst>
          </p:cNvPr>
          <p:cNvSpPr>
            <a:spLocks noGrp="1"/>
          </p:cNvSpPr>
          <p:nvPr>
            <p:ph type="title"/>
          </p:nvPr>
        </p:nvSpPr>
        <p:spPr/>
        <p:txBody>
          <a:bodyPr/>
          <a:lstStyle/>
          <a:p>
            <a:r>
              <a:rPr lang="en-US" dirty="0"/>
              <a:t>Preliminaries: Design Rule Syntax</a:t>
            </a:r>
          </a:p>
        </p:txBody>
      </p:sp>
      <p:pic>
        <p:nvPicPr>
          <p:cNvPr id="5" name="Picture 4">
            <a:extLst>
              <a:ext uri="{FF2B5EF4-FFF2-40B4-BE49-F238E27FC236}">
                <a16:creationId xmlns:a16="http://schemas.microsoft.com/office/drawing/2014/main" id="{20CA8423-A1A2-4078-A5F7-E57B66F80297}"/>
              </a:ext>
            </a:extLst>
          </p:cNvPr>
          <p:cNvPicPr>
            <a:picLocks noChangeAspect="1"/>
          </p:cNvPicPr>
          <p:nvPr/>
        </p:nvPicPr>
        <p:blipFill rotWithShape="1">
          <a:blip r:embed="rId3">
            <a:extLst>
              <a:ext uri="{28A0092B-C50C-407E-A947-70E740481C1C}">
                <a14:useLocalDpi xmlns:a14="http://schemas.microsoft.com/office/drawing/2010/main" val="0"/>
              </a:ext>
            </a:extLst>
          </a:blip>
          <a:srcRect l="1365" t="8718"/>
          <a:stretch/>
        </p:blipFill>
        <p:spPr>
          <a:xfrm>
            <a:off x="840226" y="2916857"/>
            <a:ext cx="8181939" cy="264272"/>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2E55900F-8AD8-4C3C-9056-47CDBC67A5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732" y="3790081"/>
            <a:ext cx="3739116" cy="2578316"/>
          </a:xfrm>
          <a:prstGeom prst="rect">
            <a:avLst/>
          </a:prstGeom>
        </p:spPr>
      </p:pic>
      <p:pic>
        <p:nvPicPr>
          <p:cNvPr id="9" name="Picture 8" descr="A close up of a logo&#10;&#10;Description automatically generated">
            <a:extLst>
              <a:ext uri="{FF2B5EF4-FFF2-40B4-BE49-F238E27FC236}">
                <a16:creationId xmlns:a16="http://schemas.microsoft.com/office/drawing/2014/main" id="{EEBA4AB7-0570-47C6-B3F9-E821759CE8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8848" y="4771823"/>
            <a:ext cx="3802710" cy="807790"/>
          </a:xfrm>
          <a:prstGeom prst="rect">
            <a:avLst/>
          </a:prstGeom>
        </p:spPr>
      </p:pic>
      <p:cxnSp>
        <p:nvCxnSpPr>
          <p:cNvPr id="11" name="Straight Connector 10">
            <a:extLst>
              <a:ext uri="{FF2B5EF4-FFF2-40B4-BE49-F238E27FC236}">
                <a16:creationId xmlns:a16="http://schemas.microsoft.com/office/drawing/2014/main" id="{EB6E5BFE-1902-479E-B1BC-C955F9496F32}"/>
              </a:ext>
            </a:extLst>
          </p:cNvPr>
          <p:cNvCxnSpPr/>
          <p:nvPr/>
        </p:nvCxnSpPr>
        <p:spPr bwMode="auto">
          <a:xfrm>
            <a:off x="2065801" y="3193612"/>
            <a:ext cx="1483360" cy="0"/>
          </a:xfrm>
          <a:prstGeom prst="line">
            <a:avLst/>
          </a:prstGeom>
          <a:solidFill>
            <a:schemeClr val="accent1"/>
          </a:solidFill>
          <a:ln w="25400" cap="flat" cmpd="sng" algn="ctr">
            <a:solidFill>
              <a:schemeClr val="tx1"/>
            </a:solidFill>
            <a:prstDash val="sysDash"/>
            <a:round/>
            <a:headEnd type="none" w="med" len="med"/>
            <a:tailEnd type="none" w="med" len="med"/>
          </a:ln>
          <a:effectLst/>
        </p:spPr>
      </p:cxnSp>
      <p:cxnSp>
        <p:nvCxnSpPr>
          <p:cNvPr id="12" name="Straight Connector 11">
            <a:extLst>
              <a:ext uri="{FF2B5EF4-FFF2-40B4-BE49-F238E27FC236}">
                <a16:creationId xmlns:a16="http://schemas.microsoft.com/office/drawing/2014/main" id="{B23C80FD-27DC-460D-807A-E6AF81B5EE67}"/>
              </a:ext>
            </a:extLst>
          </p:cNvPr>
          <p:cNvCxnSpPr>
            <a:cxnSpLocks/>
          </p:cNvCxnSpPr>
          <p:nvPr/>
        </p:nvCxnSpPr>
        <p:spPr bwMode="auto">
          <a:xfrm>
            <a:off x="5184921" y="3193612"/>
            <a:ext cx="1371600" cy="0"/>
          </a:xfrm>
          <a:prstGeom prst="line">
            <a:avLst/>
          </a:prstGeom>
          <a:solidFill>
            <a:schemeClr val="accent1"/>
          </a:solidFill>
          <a:ln w="25400" cap="flat" cmpd="sng" algn="ctr">
            <a:solidFill>
              <a:schemeClr val="tx1"/>
            </a:solidFill>
            <a:prstDash val="sysDash"/>
            <a:round/>
            <a:headEnd type="none" w="med" len="med"/>
            <a:tailEnd type="none" w="med" len="med"/>
          </a:ln>
          <a:effectLst/>
        </p:spPr>
      </p:cxnSp>
      <p:cxnSp>
        <p:nvCxnSpPr>
          <p:cNvPr id="14" name="Straight Connector 13">
            <a:extLst>
              <a:ext uri="{FF2B5EF4-FFF2-40B4-BE49-F238E27FC236}">
                <a16:creationId xmlns:a16="http://schemas.microsoft.com/office/drawing/2014/main" id="{3F06B240-9053-4F19-8B04-D2016571E933}"/>
              </a:ext>
            </a:extLst>
          </p:cNvPr>
          <p:cNvCxnSpPr>
            <a:cxnSpLocks/>
          </p:cNvCxnSpPr>
          <p:nvPr/>
        </p:nvCxnSpPr>
        <p:spPr bwMode="auto">
          <a:xfrm>
            <a:off x="7608716" y="3193612"/>
            <a:ext cx="1371600" cy="0"/>
          </a:xfrm>
          <a:prstGeom prst="line">
            <a:avLst/>
          </a:prstGeom>
          <a:solidFill>
            <a:schemeClr val="accent1"/>
          </a:solidFill>
          <a:ln w="25400" cap="flat" cmpd="sng" algn="ctr">
            <a:solidFill>
              <a:schemeClr val="tx1"/>
            </a:solidFill>
            <a:prstDash val="sysDash"/>
            <a:round/>
            <a:headEnd type="none" w="med" len="med"/>
            <a:tailEnd type="none" w="med" len="med"/>
          </a:ln>
          <a:effectLst/>
        </p:spPr>
      </p:cxnSp>
      <p:sp>
        <p:nvSpPr>
          <p:cNvPr id="15" name="TextBox 14">
            <a:extLst>
              <a:ext uri="{FF2B5EF4-FFF2-40B4-BE49-F238E27FC236}">
                <a16:creationId xmlns:a16="http://schemas.microsoft.com/office/drawing/2014/main" id="{70774DF5-5063-4FE4-A8F6-BF90DF85AEEF}"/>
              </a:ext>
            </a:extLst>
          </p:cNvPr>
          <p:cNvSpPr txBox="1"/>
          <p:nvPr/>
        </p:nvSpPr>
        <p:spPr>
          <a:xfrm>
            <a:off x="2027907" y="3202263"/>
            <a:ext cx="1802765" cy="369332"/>
          </a:xfrm>
          <a:prstGeom prst="rect">
            <a:avLst/>
          </a:prstGeom>
          <a:noFill/>
        </p:spPr>
        <p:txBody>
          <a:bodyPr wrap="square" rtlCol="0">
            <a:spAutoFit/>
          </a:bodyPr>
          <a:lstStyle/>
          <a:p>
            <a:r>
              <a:rPr lang="en-US" dirty="0"/>
              <a:t>Spacing value</a:t>
            </a:r>
          </a:p>
        </p:txBody>
      </p:sp>
      <p:sp>
        <p:nvSpPr>
          <p:cNvPr id="16" name="TextBox 15">
            <a:extLst>
              <a:ext uri="{FF2B5EF4-FFF2-40B4-BE49-F238E27FC236}">
                <a16:creationId xmlns:a16="http://schemas.microsoft.com/office/drawing/2014/main" id="{CFC44223-E83B-4A9F-BE0F-6EF760255BF4}"/>
              </a:ext>
            </a:extLst>
          </p:cNvPr>
          <p:cNvSpPr txBox="1"/>
          <p:nvPr/>
        </p:nvSpPr>
        <p:spPr>
          <a:xfrm>
            <a:off x="4969338" y="3202263"/>
            <a:ext cx="1983423" cy="369332"/>
          </a:xfrm>
          <a:prstGeom prst="rect">
            <a:avLst/>
          </a:prstGeom>
          <a:noFill/>
        </p:spPr>
        <p:txBody>
          <a:bodyPr wrap="square" rtlCol="0">
            <a:spAutoFit/>
          </a:bodyPr>
          <a:lstStyle/>
          <a:p>
            <a:r>
              <a:rPr lang="en-US" dirty="0"/>
              <a:t>Intrinsic property</a:t>
            </a:r>
          </a:p>
        </p:txBody>
      </p:sp>
      <p:sp>
        <p:nvSpPr>
          <p:cNvPr id="17" name="TextBox 16">
            <a:extLst>
              <a:ext uri="{FF2B5EF4-FFF2-40B4-BE49-F238E27FC236}">
                <a16:creationId xmlns:a16="http://schemas.microsoft.com/office/drawing/2014/main" id="{871BE4E8-A1AD-4BB2-B24F-BB657395329C}"/>
              </a:ext>
            </a:extLst>
          </p:cNvPr>
          <p:cNvSpPr txBox="1"/>
          <p:nvPr/>
        </p:nvSpPr>
        <p:spPr>
          <a:xfrm>
            <a:off x="7164534" y="3202263"/>
            <a:ext cx="1952308" cy="369320"/>
          </a:xfrm>
          <a:prstGeom prst="rect">
            <a:avLst/>
          </a:prstGeom>
          <a:noFill/>
        </p:spPr>
        <p:txBody>
          <a:bodyPr wrap="square" rtlCol="0">
            <a:spAutoFit/>
          </a:bodyPr>
          <a:lstStyle/>
          <a:p>
            <a:r>
              <a:rPr lang="en-US" dirty="0"/>
              <a:t>Extrinsic property</a:t>
            </a:r>
          </a:p>
        </p:txBody>
      </p:sp>
      <p:sp>
        <p:nvSpPr>
          <p:cNvPr id="7" name="Rectangle 6">
            <a:extLst>
              <a:ext uri="{FF2B5EF4-FFF2-40B4-BE49-F238E27FC236}">
                <a16:creationId xmlns:a16="http://schemas.microsoft.com/office/drawing/2014/main" id="{E9075411-1A68-4B9D-AF6E-B0D91B9DFE0C}"/>
              </a:ext>
            </a:extLst>
          </p:cNvPr>
          <p:cNvSpPr/>
          <p:nvPr/>
        </p:nvSpPr>
        <p:spPr bwMode="auto">
          <a:xfrm>
            <a:off x="2106440" y="4825458"/>
            <a:ext cx="457611" cy="1475314"/>
          </a:xfrm>
          <a:prstGeom prst="rect">
            <a:avLst/>
          </a:prstGeom>
          <a:solidFill>
            <a:schemeClr val="tx2">
              <a:lumMod val="40000"/>
              <a:lumOff val="60000"/>
              <a:alpha val="52000"/>
            </a:schemeClr>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alpha val="84000"/>
                </a:schemeClr>
              </a:solidFill>
              <a:effectLst/>
              <a:latin typeface="Arial Narrow" pitchFamily="34" charset="0"/>
            </a:endParaRPr>
          </a:p>
        </p:txBody>
      </p:sp>
      <p:sp>
        <p:nvSpPr>
          <p:cNvPr id="8" name="TextBox 7">
            <a:extLst>
              <a:ext uri="{FF2B5EF4-FFF2-40B4-BE49-F238E27FC236}">
                <a16:creationId xmlns:a16="http://schemas.microsoft.com/office/drawing/2014/main" id="{50099D58-57E1-4FB8-A48B-D40FFFB803EB}"/>
              </a:ext>
            </a:extLst>
          </p:cNvPr>
          <p:cNvSpPr txBox="1"/>
          <p:nvPr/>
        </p:nvSpPr>
        <p:spPr>
          <a:xfrm>
            <a:off x="584438" y="6314532"/>
            <a:ext cx="1979613" cy="307777"/>
          </a:xfrm>
          <a:prstGeom prst="rect">
            <a:avLst/>
          </a:prstGeom>
          <a:noFill/>
        </p:spPr>
        <p:txBody>
          <a:bodyPr wrap="square" rtlCol="0">
            <a:spAutoFit/>
          </a:bodyPr>
          <a:lstStyle/>
          <a:p>
            <a:r>
              <a:rPr lang="en-US" sz="1400" dirty="0"/>
              <a:t>EOL = END-OF-LINE</a:t>
            </a:r>
          </a:p>
        </p:txBody>
      </p:sp>
      <p:cxnSp>
        <p:nvCxnSpPr>
          <p:cNvPr id="10" name="Straight Connector 9">
            <a:extLst>
              <a:ext uri="{FF2B5EF4-FFF2-40B4-BE49-F238E27FC236}">
                <a16:creationId xmlns:a16="http://schemas.microsoft.com/office/drawing/2014/main" id="{89B625D8-6C68-4F92-AFB4-26795B0B1104}"/>
              </a:ext>
            </a:extLst>
          </p:cNvPr>
          <p:cNvCxnSpPr/>
          <p:nvPr/>
        </p:nvCxnSpPr>
        <p:spPr bwMode="auto">
          <a:xfrm>
            <a:off x="2106440" y="4812758"/>
            <a:ext cx="457611" cy="0"/>
          </a:xfrm>
          <a:prstGeom prst="line">
            <a:avLst/>
          </a:prstGeom>
          <a:ln w="38100">
            <a:solidFill>
              <a:schemeClr val="accent2">
                <a:shade val="95000"/>
                <a:satMod val="105000"/>
                <a:alpha val="80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 name="Footer Placeholder 2">
            <a:extLst>
              <a:ext uri="{FF2B5EF4-FFF2-40B4-BE49-F238E27FC236}">
                <a16:creationId xmlns:a16="http://schemas.microsoft.com/office/drawing/2014/main" id="{ABF37902-77D8-6EBC-42F6-5900B8675AC1}"/>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13" name="Footer Placeholder 2">
            <a:extLst>
              <a:ext uri="{FF2B5EF4-FFF2-40B4-BE49-F238E27FC236}">
                <a16:creationId xmlns:a16="http://schemas.microsoft.com/office/drawing/2014/main" id="{E7D9063D-0A5E-AB46-0AD4-12A5F6AEFED3}"/>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7853312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7"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C80C6B-BCC5-4337-BDC3-D0B203A4F400}"/>
              </a:ext>
            </a:extLst>
          </p:cNvPr>
          <p:cNvSpPr>
            <a:spLocks noGrp="1"/>
          </p:cNvSpPr>
          <p:nvPr>
            <p:ph idx="1"/>
          </p:nvPr>
        </p:nvSpPr>
        <p:spPr/>
        <p:txBody>
          <a:bodyPr/>
          <a:lstStyle/>
          <a:p>
            <a:r>
              <a:rPr lang="en-US" sz="2400" dirty="0"/>
              <a:t>A design rule violation </a:t>
            </a:r>
            <a:r>
              <a:rPr lang="en-US" sz="2400" b="1" dirty="0"/>
              <a:t>marker</a:t>
            </a:r>
            <a:r>
              <a:rPr lang="en-US" sz="2400" dirty="0"/>
              <a:t> consists of</a:t>
            </a:r>
          </a:p>
          <a:p>
            <a:pPr lvl="1"/>
            <a:r>
              <a:rPr lang="en-US" sz="2000" dirty="0"/>
              <a:t>Bounding box</a:t>
            </a:r>
          </a:p>
          <a:p>
            <a:pPr lvl="1"/>
            <a:r>
              <a:rPr lang="en-US" sz="2000" dirty="0"/>
              <a:t>Layer</a:t>
            </a:r>
          </a:p>
          <a:p>
            <a:pPr lvl="1"/>
            <a:r>
              <a:rPr lang="en-US" sz="2000" dirty="0"/>
              <a:t>Violation net(s)</a:t>
            </a:r>
          </a:p>
          <a:p>
            <a:pPr lvl="1"/>
            <a:r>
              <a:rPr lang="en-US" sz="2000" dirty="0"/>
              <a:t>Design rule</a:t>
            </a:r>
          </a:p>
          <a:p>
            <a:r>
              <a:rPr lang="en-US" sz="2400" b="1" dirty="0"/>
              <a:t>Usage</a:t>
            </a:r>
            <a:r>
              <a:rPr lang="en-US" sz="2400" dirty="0"/>
              <a:t>: Give hints to DR where / what to </a:t>
            </a:r>
            <a:r>
              <a:rPr lang="en-US" sz="2400" dirty="0" err="1"/>
              <a:t>ripup</a:t>
            </a:r>
            <a:endParaRPr lang="en-US" sz="900" dirty="0"/>
          </a:p>
          <a:p>
            <a:r>
              <a:rPr lang="en-US" sz="2400" dirty="0"/>
              <a:t>Example</a:t>
            </a:r>
          </a:p>
          <a:p>
            <a:pPr lvl="1"/>
            <a:r>
              <a:rPr lang="en-US" sz="2000" dirty="0"/>
              <a:t>Rule: SPACING 0.06</a:t>
            </a:r>
          </a:p>
          <a:p>
            <a:pPr marL="347663" lvl="1" indent="0">
              <a:buNone/>
            </a:pPr>
            <a:r>
              <a:rPr lang="en-US" sz="2000" dirty="0">
                <a:sym typeface="Wingdings" panose="05000000000000000000" pitchFamily="2" charset="2"/>
              </a:rPr>
              <a:t>	 Object needs to be 0.06 unit away from each other</a:t>
            </a:r>
            <a:endParaRPr lang="en-US" sz="2000" dirty="0"/>
          </a:p>
        </p:txBody>
      </p:sp>
      <p:sp>
        <p:nvSpPr>
          <p:cNvPr id="3" name="Title 2">
            <a:extLst>
              <a:ext uri="{FF2B5EF4-FFF2-40B4-BE49-F238E27FC236}">
                <a16:creationId xmlns:a16="http://schemas.microsoft.com/office/drawing/2014/main" id="{F31C6900-F8E5-4F7F-9545-8CFD49D75965}"/>
              </a:ext>
            </a:extLst>
          </p:cNvPr>
          <p:cNvSpPr>
            <a:spLocks noGrp="1"/>
          </p:cNvSpPr>
          <p:nvPr>
            <p:ph type="title"/>
          </p:nvPr>
        </p:nvSpPr>
        <p:spPr/>
        <p:txBody>
          <a:bodyPr/>
          <a:lstStyle/>
          <a:p>
            <a:r>
              <a:rPr lang="en-US" dirty="0"/>
              <a:t>Preliminaries: Design Rule Violation Marker</a:t>
            </a:r>
          </a:p>
        </p:txBody>
      </p:sp>
      <p:sp>
        <p:nvSpPr>
          <p:cNvPr id="5" name="Speech Bubble: Rectangle 4">
            <a:extLst>
              <a:ext uri="{FF2B5EF4-FFF2-40B4-BE49-F238E27FC236}">
                <a16:creationId xmlns:a16="http://schemas.microsoft.com/office/drawing/2014/main" id="{20926C9D-A81D-47D4-8F83-14EB034F4202}"/>
              </a:ext>
            </a:extLst>
          </p:cNvPr>
          <p:cNvSpPr/>
          <p:nvPr/>
        </p:nvSpPr>
        <p:spPr bwMode="auto">
          <a:xfrm>
            <a:off x="5585159" y="4577847"/>
            <a:ext cx="3243733" cy="1592632"/>
          </a:xfrm>
          <a:prstGeom prst="wedgeRectCallout">
            <a:avLst>
              <a:gd name="adj1" fmla="val -77350"/>
              <a:gd name="adj2" fmla="val -2451"/>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Narrow" panose="020B0606020202030204" pitchFamily="34" charset="0"/>
              </a:rPr>
              <a:t>Marker</a:t>
            </a:r>
          </a:p>
          <a:p>
            <a:pPr marL="285750" marR="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1" i="0" u="none" strike="noStrike" cap="none" normalizeH="0" baseline="0" dirty="0" err="1">
                <a:ln>
                  <a:noFill/>
                </a:ln>
                <a:solidFill>
                  <a:schemeClr val="tx1"/>
                </a:solidFill>
                <a:effectLst/>
                <a:latin typeface="Arial Narrow" panose="020B0606020202030204" pitchFamily="34" charset="0"/>
              </a:rPr>
              <a:t>Bbox</a:t>
            </a:r>
            <a:r>
              <a:rPr kumimoji="0" lang="en-US" sz="1800" b="1" i="0" u="none" strike="noStrike" cap="none" normalizeH="0" baseline="0" dirty="0">
                <a:ln>
                  <a:noFill/>
                </a:ln>
                <a:solidFill>
                  <a:schemeClr val="tx1"/>
                </a:solidFill>
                <a:effectLst/>
                <a:latin typeface="Arial Narrow" panose="020B0606020202030204" pitchFamily="34" charset="0"/>
              </a:rPr>
              <a:t>: (0.30, 0.05) – (0.35, 0.11)</a:t>
            </a:r>
          </a:p>
          <a:p>
            <a:pPr marL="285750" marR="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b="1" dirty="0">
                <a:latin typeface="Arial Narrow" panose="020B0606020202030204" pitchFamily="34" charset="0"/>
              </a:rPr>
              <a:t>Layer: M2</a:t>
            </a:r>
          </a:p>
          <a:p>
            <a:pPr marL="285750" marR="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b="1" dirty="0">
                <a:latin typeface="Arial Narrow" panose="020B0606020202030204" pitchFamily="34" charset="0"/>
              </a:rPr>
              <a:t>Violation nets: net0 &amp; net1</a:t>
            </a:r>
          </a:p>
          <a:p>
            <a:pPr marL="285750" marR="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b="1" dirty="0">
                <a:latin typeface="Arial Narrow" panose="020B0606020202030204" pitchFamily="34" charset="0"/>
              </a:rPr>
              <a:t>Design rule: SPACING </a:t>
            </a:r>
            <a:endParaRPr kumimoji="0" lang="en-US" sz="1800" b="1" i="0" u="none" strike="noStrike" cap="none" normalizeH="0" baseline="0" dirty="0">
              <a:ln>
                <a:noFill/>
              </a:ln>
              <a:solidFill>
                <a:schemeClr val="tx1"/>
              </a:solidFill>
              <a:effectLst/>
              <a:latin typeface="Arial Narrow" panose="020B0606020202030204" pitchFamily="34" charset="0"/>
            </a:endParaRPr>
          </a:p>
        </p:txBody>
      </p:sp>
      <p:pic>
        <p:nvPicPr>
          <p:cNvPr id="6" name="Picture 5">
            <a:extLst>
              <a:ext uri="{FF2B5EF4-FFF2-40B4-BE49-F238E27FC236}">
                <a16:creationId xmlns:a16="http://schemas.microsoft.com/office/drawing/2014/main" id="{331AA454-5229-4582-A64F-96C24B133444}"/>
              </a:ext>
            </a:extLst>
          </p:cNvPr>
          <p:cNvPicPr>
            <a:picLocks noChangeAspect="1"/>
          </p:cNvPicPr>
          <p:nvPr/>
        </p:nvPicPr>
        <p:blipFill>
          <a:blip r:embed="rId3"/>
          <a:stretch>
            <a:fillRect/>
          </a:stretch>
        </p:blipFill>
        <p:spPr>
          <a:xfrm>
            <a:off x="161925" y="4577847"/>
            <a:ext cx="4410075" cy="2046941"/>
          </a:xfrm>
          <a:prstGeom prst="rect">
            <a:avLst/>
          </a:prstGeom>
        </p:spPr>
      </p:pic>
      <p:sp>
        <p:nvSpPr>
          <p:cNvPr id="8" name="Right Brace 7">
            <a:extLst>
              <a:ext uri="{FF2B5EF4-FFF2-40B4-BE49-F238E27FC236}">
                <a16:creationId xmlns:a16="http://schemas.microsoft.com/office/drawing/2014/main" id="{3A4D882F-B96A-4C10-B406-7A34B990A6EF}"/>
              </a:ext>
            </a:extLst>
          </p:cNvPr>
          <p:cNvSpPr/>
          <p:nvPr/>
        </p:nvSpPr>
        <p:spPr bwMode="auto">
          <a:xfrm>
            <a:off x="2628562" y="1288731"/>
            <a:ext cx="266218" cy="595312"/>
          </a:xfrm>
          <a:prstGeom prst="rightBrace">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C00000"/>
              </a:solidFill>
              <a:effectLst/>
              <a:latin typeface="Arial Narrow" pitchFamily="34" charset="0"/>
            </a:endParaRPr>
          </a:p>
        </p:txBody>
      </p:sp>
      <p:sp>
        <p:nvSpPr>
          <p:cNvPr id="9" name="TextBox 8">
            <a:extLst>
              <a:ext uri="{FF2B5EF4-FFF2-40B4-BE49-F238E27FC236}">
                <a16:creationId xmlns:a16="http://schemas.microsoft.com/office/drawing/2014/main" id="{824E1D96-79B5-40EB-A752-18AB709CCF63}"/>
              </a:ext>
            </a:extLst>
          </p:cNvPr>
          <p:cNvSpPr txBox="1"/>
          <p:nvPr/>
        </p:nvSpPr>
        <p:spPr>
          <a:xfrm>
            <a:off x="2894780" y="1401721"/>
            <a:ext cx="2523281" cy="369332"/>
          </a:xfrm>
          <a:prstGeom prst="rect">
            <a:avLst/>
          </a:prstGeom>
          <a:noFill/>
        </p:spPr>
        <p:txBody>
          <a:bodyPr wrap="square" rtlCol="0">
            <a:spAutoFit/>
          </a:bodyPr>
          <a:lstStyle/>
          <a:p>
            <a:r>
              <a:rPr lang="en-US" dirty="0">
                <a:solidFill>
                  <a:srgbClr val="C00000"/>
                </a:solidFill>
              </a:rPr>
              <a:t>where</a:t>
            </a:r>
          </a:p>
        </p:txBody>
      </p:sp>
      <p:sp>
        <p:nvSpPr>
          <p:cNvPr id="10" name="Right Brace 9">
            <a:extLst>
              <a:ext uri="{FF2B5EF4-FFF2-40B4-BE49-F238E27FC236}">
                <a16:creationId xmlns:a16="http://schemas.microsoft.com/office/drawing/2014/main" id="{C4A4BE14-A9FB-4354-814A-F950469650B8}"/>
              </a:ext>
            </a:extLst>
          </p:cNvPr>
          <p:cNvSpPr/>
          <p:nvPr/>
        </p:nvSpPr>
        <p:spPr bwMode="auto">
          <a:xfrm>
            <a:off x="2628562" y="2036918"/>
            <a:ext cx="266218" cy="243235"/>
          </a:xfrm>
          <a:prstGeom prst="rightBrace">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C00000"/>
              </a:solidFill>
              <a:effectLst/>
              <a:latin typeface="Arial Narrow" pitchFamily="34" charset="0"/>
            </a:endParaRPr>
          </a:p>
        </p:txBody>
      </p:sp>
      <p:sp>
        <p:nvSpPr>
          <p:cNvPr id="11" name="TextBox 10">
            <a:extLst>
              <a:ext uri="{FF2B5EF4-FFF2-40B4-BE49-F238E27FC236}">
                <a16:creationId xmlns:a16="http://schemas.microsoft.com/office/drawing/2014/main" id="{B8594BA5-7812-4ED9-8A4A-EBDB8B27ED3D}"/>
              </a:ext>
            </a:extLst>
          </p:cNvPr>
          <p:cNvSpPr txBox="1"/>
          <p:nvPr/>
        </p:nvSpPr>
        <p:spPr>
          <a:xfrm>
            <a:off x="2894780" y="1948874"/>
            <a:ext cx="2523281" cy="369332"/>
          </a:xfrm>
          <a:prstGeom prst="rect">
            <a:avLst/>
          </a:prstGeom>
          <a:noFill/>
        </p:spPr>
        <p:txBody>
          <a:bodyPr wrap="square" rtlCol="0">
            <a:spAutoFit/>
          </a:bodyPr>
          <a:lstStyle/>
          <a:p>
            <a:r>
              <a:rPr lang="en-US" dirty="0">
                <a:solidFill>
                  <a:srgbClr val="C00000"/>
                </a:solidFill>
              </a:rPr>
              <a:t>what</a:t>
            </a:r>
          </a:p>
        </p:txBody>
      </p:sp>
      <p:sp>
        <p:nvSpPr>
          <p:cNvPr id="12" name="Right Brace 11">
            <a:extLst>
              <a:ext uri="{FF2B5EF4-FFF2-40B4-BE49-F238E27FC236}">
                <a16:creationId xmlns:a16="http://schemas.microsoft.com/office/drawing/2014/main" id="{889A42AD-1372-48D5-BE9B-082DD753CCF1}"/>
              </a:ext>
            </a:extLst>
          </p:cNvPr>
          <p:cNvSpPr/>
          <p:nvPr/>
        </p:nvSpPr>
        <p:spPr bwMode="auto">
          <a:xfrm>
            <a:off x="2628562" y="2348677"/>
            <a:ext cx="266218" cy="243235"/>
          </a:xfrm>
          <a:prstGeom prst="rightBrace">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C00000"/>
              </a:solidFill>
              <a:effectLst/>
              <a:latin typeface="Arial Narrow" pitchFamily="34" charset="0"/>
            </a:endParaRPr>
          </a:p>
        </p:txBody>
      </p:sp>
      <p:sp>
        <p:nvSpPr>
          <p:cNvPr id="13" name="TextBox 12">
            <a:extLst>
              <a:ext uri="{FF2B5EF4-FFF2-40B4-BE49-F238E27FC236}">
                <a16:creationId xmlns:a16="http://schemas.microsoft.com/office/drawing/2014/main" id="{0F10A636-2C41-49D6-A19A-58F98CA4E842}"/>
              </a:ext>
            </a:extLst>
          </p:cNvPr>
          <p:cNvSpPr txBox="1"/>
          <p:nvPr/>
        </p:nvSpPr>
        <p:spPr>
          <a:xfrm>
            <a:off x="2894780" y="2260633"/>
            <a:ext cx="2523281" cy="369332"/>
          </a:xfrm>
          <a:prstGeom prst="rect">
            <a:avLst/>
          </a:prstGeom>
          <a:noFill/>
        </p:spPr>
        <p:txBody>
          <a:bodyPr wrap="square" rtlCol="0">
            <a:spAutoFit/>
          </a:bodyPr>
          <a:lstStyle/>
          <a:p>
            <a:r>
              <a:rPr lang="en-US" dirty="0">
                <a:solidFill>
                  <a:srgbClr val="C00000"/>
                </a:solidFill>
              </a:rPr>
              <a:t>why</a:t>
            </a:r>
          </a:p>
        </p:txBody>
      </p:sp>
      <p:sp>
        <p:nvSpPr>
          <p:cNvPr id="4" name="Footer Placeholder 2">
            <a:extLst>
              <a:ext uri="{FF2B5EF4-FFF2-40B4-BE49-F238E27FC236}">
                <a16:creationId xmlns:a16="http://schemas.microsoft.com/office/drawing/2014/main" id="{1745FB02-CCCB-1BBA-8D2D-3100B86DA580}"/>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7" name="Footer Placeholder 2">
            <a:extLst>
              <a:ext uri="{FF2B5EF4-FFF2-40B4-BE49-F238E27FC236}">
                <a16:creationId xmlns:a16="http://schemas.microsoft.com/office/drawing/2014/main" id="{CD7E1D11-EEC8-390D-6CCE-FB8A21F7AD10}"/>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28000282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10" grpId="0" animBg="1"/>
      <p:bldP spid="11" grpId="0"/>
      <p:bldP spid="12"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296C3D-C458-4FCB-9CEE-D61C29E91DDB}"/>
              </a:ext>
            </a:extLst>
          </p:cNvPr>
          <p:cNvSpPr>
            <a:spLocks noGrp="1"/>
          </p:cNvSpPr>
          <p:nvPr>
            <p:ph idx="1"/>
          </p:nvPr>
        </p:nvSpPr>
        <p:spPr/>
        <p:txBody>
          <a:bodyPr/>
          <a:lstStyle/>
          <a:p>
            <a:r>
              <a:rPr lang="en-US" dirty="0"/>
              <a:t>Knowing locations of DRCs is not enough</a:t>
            </a:r>
          </a:p>
          <a:p>
            <a:pPr lvl="1"/>
            <a:r>
              <a:rPr lang="en-US" dirty="0"/>
              <a:t>DRC could happen inside standard cell itself</a:t>
            </a:r>
          </a:p>
          <a:p>
            <a:pPr lvl="1"/>
            <a:r>
              <a:rPr lang="en-US" dirty="0"/>
              <a:t>DRC could happen between PG stripes</a:t>
            </a:r>
          </a:p>
          <a:p>
            <a:pPr marL="347663" lvl="1" indent="0">
              <a:buNone/>
            </a:pPr>
            <a:r>
              <a:rPr lang="en-US" dirty="0"/>
              <a:t>	</a:t>
            </a:r>
            <a:r>
              <a:rPr lang="en-US" dirty="0">
                <a:sym typeface="Wingdings" panose="05000000000000000000" pitchFamily="2" charset="2"/>
              </a:rPr>
              <a:t> DR cannot help resolve such </a:t>
            </a:r>
            <a:r>
              <a:rPr lang="en-US" b="1" dirty="0">
                <a:sym typeface="Wingdings" panose="05000000000000000000" pitchFamily="2" charset="2"/>
              </a:rPr>
              <a:t>non-fixable</a:t>
            </a:r>
            <a:r>
              <a:rPr lang="en-US" dirty="0">
                <a:sym typeface="Wingdings" panose="05000000000000000000" pitchFamily="2" charset="2"/>
              </a:rPr>
              <a:t> DRCs</a:t>
            </a:r>
            <a:r>
              <a:rPr lang="en-US" dirty="0"/>
              <a:t> </a:t>
            </a:r>
          </a:p>
          <a:p>
            <a:r>
              <a:rPr lang="en-US" dirty="0"/>
              <a:t>Need to filter DRCs before give them to DR</a:t>
            </a:r>
          </a:p>
          <a:p>
            <a:pPr lvl="1"/>
            <a:r>
              <a:rPr lang="en-US" dirty="0"/>
              <a:t>I.e., only provide DR with </a:t>
            </a:r>
            <a:r>
              <a:rPr lang="en-US" b="1" dirty="0"/>
              <a:t>fixable</a:t>
            </a:r>
            <a:r>
              <a:rPr lang="en-US" dirty="0"/>
              <a:t> DRCs</a:t>
            </a:r>
          </a:p>
          <a:p>
            <a:r>
              <a:rPr lang="en-US" dirty="0"/>
              <a:t>Example</a:t>
            </a:r>
          </a:p>
        </p:txBody>
      </p:sp>
      <p:sp>
        <p:nvSpPr>
          <p:cNvPr id="3" name="Title 2">
            <a:extLst>
              <a:ext uri="{FF2B5EF4-FFF2-40B4-BE49-F238E27FC236}">
                <a16:creationId xmlns:a16="http://schemas.microsoft.com/office/drawing/2014/main" id="{3364DE94-B52F-4FC8-BE1F-7BF70F666920}"/>
              </a:ext>
            </a:extLst>
          </p:cNvPr>
          <p:cNvSpPr>
            <a:spLocks noGrp="1"/>
          </p:cNvSpPr>
          <p:nvPr>
            <p:ph type="title"/>
          </p:nvPr>
        </p:nvSpPr>
        <p:spPr/>
        <p:txBody>
          <a:bodyPr/>
          <a:lstStyle/>
          <a:p>
            <a:r>
              <a:rPr lang="en-US" dirty="0"/>
              <a:t>Preliminaries: Fixable and Non-Fixable DRC</a:t>
            </a:r>
          </a:p>
        </p:txBody>
      </p:sp>
      <p:pic>
        <p:nvPicPr>
          <p:cNvPr id="4" name="Picture 3">
            <a:extLst>
              <a:ext uri="{FF2B5EF4-FFF2-40B4-BE49-F238E27FC236}">
                <a16:creationId xmlns:a16="http://schemas.microsoft.com/office/drawing/2014/main" id="{AB18D22E-3188-4935-9CFA-61ADA3F7D3CE}"/>
              </a:ext>
            </a:extLst>
          </p:cNvPr>
          <p:cNvPicPr>
            <a:picLocks noChangeAspect="1"/>
          </p:cNvPicPr>
          <p:nvPr/>
        </p:nvPicPr>
        <p:blipFill>
          <a:blip r:embed="rId3"/>
          <a:stretch>
            <a:fillRect/>
          </a:stretch>
        </p:blipFill>
        <p:spPr>
          <a:xfrm>
            <a:off x="1713053" y="3962039"/>
            <a:ext cx="6157732" cy="2751498"/>
          </a:xfrm>
          <a:prstGeom prst="rect">
            <a:avLst/>
          </a:prstGeom>
        </p:spPr>
      </p:pic>
      <p:sp>
        <p:nvSpPr>
          <p:cNvPr id="5" name="Footer Placeholder 2">
            <a:extLst>
              <a:ext uri="{FF2B5EF4-FFF2-40B4-BE49-F238E27FC236}">
                <a16:creationId xmlns:a16="http://schemas.microsoft.com/office/drawing/2014/main" id="{278598FC-705A-264E-D861-5964888BCDAD}"/>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6" name="Footer Placeholder 2">
            <a:extLst>
              <a:ext uri="{FF2B5EF4-FFF2-40B4-BE49-F238E27FC236}">
                <a16:creationId xmlns:a16="http://schemas.microsoft.com/office/drawing/2014/main" id="{1F68D204-E9C4-6E00-6FDD-9FC61928B1F0}"/>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30051200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34F29A-6C31-4FC0-8CF8-2B697331E17F}"/>
              </a:ext>
            </a:extLst>
          </p:cNvPr>
          <p:cNvSpPr>
            <a:spLocks noGrp="1"/>
          </p:cNvSpPr>
          <p:nvPr>
            <p:ph idx="1"/>
          </p:nvPr>
        </p:nvSpPr>
        <p:spPr/>
        <p:txBody>
          <a:bodyPr/>
          <a:lstStyle/>
          <a:p>
            <a:r>
              <a:rPr lang="en-US" b="1" dirty="0">
                <a:solidFill>
                  <a:srgbClr val="C00000"/>
                </a:solidFill>
              </a:rPr>
              <a:t>Goal:</a:t>
            </a:r>
            <a:r>
              <a:rPr lang="en-US" b="1" dirty="0"/>
              <a:t> </a:t>
            </a:r>
            <a:r>
              <a:rPr lang="en-US" dirty="0"/>
              <a:t>Given layout objects, find fixable design rule violations (if any)</a:t>
            </a:r>
          </a:p>
          <a:p>
            <a:pPr lvl="1"/>
            <a:endParaRPr lang="en-US" dirty="0"/>
          </a:p>
          <a:p>
            <a:r>
              <a:rPr lang="en-US" b="1" dirty="0"/>
              <a:t>Inputs</a:t>
            </a:r>
          </a:p>
          <a:p>
            <a:pPr lvl="1"/>
            <a:r>
              <a:rPr lang="en-US" dirty="0"/>
              <a:t>Design layout database</a:t>
            </a:r>
          </a:p>
          <a:p>
            <a:pPr lvl="1"/>
            <a:r>
              <a:rPr lang="en-US" dirty="0"/>
              <a:t>Design rules</a:t>
            </a:r>
          </a:p>
          <a:p>
            <a:r>
              <a:rPr lang="en-US" b="1" dirty="0"/>
              <a:t>Constraints</a:t>
            </a:r>
          </a:p>
          <a:p>
            <a:pPr lvl="1"/>
            <a:r>
              <a:rPr lang="en-US" dirty="0"/>
              <a:t>Design rule checking bounding box </a:t>
            </a:r>
          </a:p>
          <a:p>
            <a:pPr lvl="1"/>
            <a:r>
              <a:rPr lang="en-US" dirty="0"/>
              <a:t>Layer range (e.g., M2-M5)</a:t>
            </a:r>
          </a:p>
          <a:p>
            <a:r>
              <a:rPr lang="en-US" b="1" dirty="0"/>
              <a:t>Output</a:t>
            </a:r>
          </a:p>
          <a:p>
            <a:pPr lvl="1"/>
            <a:r>
              <a:rPr lang="en-US" dirty="0"/>
              <a:t>Fixable design rule violation markers</a:t>
            </a:r>
          </a:p>
        </p:txBody>
      </p:sp>
      <p:sp>
        <p:nvSpPr>
          <p:cNvPr id="3" name="Title 2">
            <a:extLst>
              <a:ext uri="{FF2B5EF4-FFF2-40B4-BE49-F238E27FC236}">
                <a16:creationId xmlns:a16="http://schemas.microsoft.com/office/drawing/2014/main" id="{25D78B8D-AF5A-4FB4-87EC-C9DF7C935882}"/>
              </a:ext>
            </a:extLst>
          </p:cNvPr>
          <p:cNvSpPr>
            <a:spLocks noGrp="1"/>
          </p:cNvSpPr>
          <p:nvPr>
            <p:ph type="title"/>
          </p:nvPr>
        </p:nvSpPr>
        <p:spPr/>
        <p:txBody>
          <a:bodyPr/>
          <a:lstStyle/>
          <a:p>
            <a:r>
              <a:rPr lang="en-US" dirty="0"/>
              <a:t>Problem Statement</a:t>
            </a:r>
          </a:p>
        </p:txBody>
      </p:sp>
      <p:sp>
        <p:nvSpPr>
          <p:cNvPr id="4" name="Footer Placeholder 2">
            <a:extLst>
              <a:ext uri="{FF2B5EF4-FFF2-40B4-BE49-F238E27FC236}">
                <a16:creationId xmlns:a16="http://schemas.microsoft.com/office/drawing/2014/main" id="{B804C6B5-38C2-56B0-25E5-C2698A5171E6}"/>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5" name="Footer Placeholder 2">
            <a:extLst>
              <a:ext uri="{FF2B5EF4-FFF2-40B4-BE49-F238E27FC236}">
                <a16:creationId xmlns:a16="http://schemas.microsoft.com/office/drawing/2014/main" id="{1947CFD3-72E5-07F2-6B4D-79679BB07F4C}"/>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37362881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8CC26C-7541-4590-BBD5-DC08AE708AFC}"/>
              </a:ext>
            </a:extLst>
          </p:cNvPr>
          <p:cNvSpPr>
            <a:spLocks noGrp="1"/>
          </p:cNvSpPr>
          <p:nvPr>
            <p:ph type="title"/>
          </p:nvPr>
        </p:nvSpPr>
        <p:spPr/>
        <p:txBody>
          <a:bodyPr/>
          <a:lstStyle/>
          <a:p>
            <a:r>
              <a:rPr lang="en-US" dirty="0"/>
              <a:t>Database Objects</a:t>
            </a:r>
          </a:p>
        </p:txBody>
      </p:sp>
      <p:pic>
        <p:nvPicPr>
          <p:cNvPr id="5" name="Picture 4" descr="A screenshot of a cell phone&#10;&#10;Description automatically generated">
            <a:extLst>
              <a:ext uri="{FF2B5EF4-FFF2-40B4-BE49-F238E27FC236}">
                <a16:creationId xmlns:a16="http://schemas.microsoft.com/office/drawing/2014/main" id="{7624A34E-7F67-45BF-82EC-8E9451B79ABC}"/>
              </a:ext>
            </a:extLst>
          </p:cNvPr>
          <p:cNvPicPr>
            <a:picLocks noChangeAspect="1"/>
          </p:cNvPicPr>
          <p:nvPr/>
        </p:nvPicPr>
        <p:blipFill>
          <a:blip r:embed="rId3">
            <a:extLst>
              <a:ext uri="{28A0092B-C50C-407E-A947-70E740481C1C}">
                <a14:useLocalDpi xmlns:a14="http://schemas.microsoft.com/office/drawing/2010/main" val="0"/>
              </a:ext>
            </a:extLst>
          </a:blip>
          <a:srcRect t="9980"/>
          <a:stretch/>
        </p:blipFill>
        <p:spPr>
          <a:xfrm>
            <a:off x="161546" y="1575880"/>
            <a:ext cx="8811004" cy="4168339"/>
          </a:xfrm>
          <a:prstGeom prst="rect">
            <a:avLst/>
          </a:prstGeom>
        </p:spPr>
      </p:pic>
      <p:sp>
        <p:nvSpPr>
          <p:cNvPr id="6" name="Rectangle 5">
            <a:extLst>
              <a:ext uri="{FF2B5EF4-FFF2-40B4-BE49-F238E27FC236}">
                <a16:creationId xmlns:a16="http://schemas.microsoft.com/office/drawing/2014/main" id="{DC9E3382-7158-433B-8AC7-3ED6D9BB332C}"/>
              </a:ext>
            </a:extLst>
          </p:cNvPr>
          <p:cNvSpPr/>
          <p:nvPr/>
        </p:nvSpPr>
        <p:spPr bwMode="auto">
          <a:xfrm>
            <a:off x="5609784" y="2083442"/>
            <a:ext cx="1243544" cy="3432559"/>
          </a:xfrm>
          <a:prstGeom prst="rect">
            <a:avLst/>
          </a:prstGeom>
          <a:noFill/>
          <a:ln w="38100" cap="flat" cmpd="sng" algn="ctr">
            <a:solidFill>
              <a:srgbClr val="FF0000"/>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7" name="Rectangle 6">
            <a:extLst>
              <a:ext uri="{FF2B5EF4-FFF2-40B4-BE49-F238E27FC236}">
                <a16:creationId xmlns:a16="http://schemas.microsoft.com/office/drawing/2014/main" id="{A7C40962-91A5-4AC2-ABD0-F3F238596748}"/>
              </a:ext>
            </a:extLst>
          </p:cNvPr>
          <p:cNvSpPr/>
          <p:nvPr/>
        </p:nvSpPr>
        <p:spPr bwMode="auto">
          <a:xfrm>
            <a:off x="6946228" y="2083442"/>
            <a:ext cx="1827438" cy="3432559"/>
          </a:xfrm>
          <a:prstGeom prst="rect">
            <a:avLst/>
          </a:prstGeom>
          <a:noFill/>
          <a:ln w="38100" cap="flat" cmpd="sng" algn="ctr">
            <a:solidFill>
              <a:srgbClr val="FF0000"/>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4" name="Footer Placeholder 2">
            <a:extLst>
              <a:ext uri="{FF2B5EF4-FFF2-40B4-BE49-F238E27FC236}">
                <a16:creationId xmlns:a16="http://schemas.microsoft.com/office/drawing/2014/main" id="{9637BD71-5960-D13E-FF71-3B1747AE95D2}"/>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8" name="Footer Placeholder 2">
            <a:extLst>
              <a:ext uri="{FF2B5EF4-FFF2-40B4-BE49-F238E27FC236}">
                <a16:creationId xmlns:a16="http://schemas.microsoft.com/office/drawing/2014/main" id="{7B7F8ABA-EFEF-59FF-865E-37FF7FE6C694}"/>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33897993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43994D-F5B4-494A-85F5-6F02056AAFCE}"/>
              </a:ext>
            </a:extLst>
          </p:cNvPr>
          <p:cNvSpPr>
            <a:spLocks noGrp="1"/>
          </p:cNvSpPr>
          <p:nvPr>
            <p:ph idx="1"/>
          </p:nvPr>
        </p:nvSpPr>
        <p:spPr/>
        <p:txBody>
          <a:bodyPr/>
          <a:lstStyle/>
          <a:p>
            <a:r>
              <a:rPr lang="en-US" dirty="0"/>
              <a:t>Object (fixed) &amp; object (routing)</a:t>
            </a:r>
          </a:p>
          <a:p>
            <a:pPr marL="347663" lvl="1" indent="0">
              <a:buNone/>
            </a:pPr>
            <a:r>
              <a:rPr lang="en-US" dirty="0">
                <a:sym typeface="Wingdings" panose="05000000000000000000" pitchFamily="2" charset="2"/>
              </a:rPr>
              <a:t> Key for fixable / non-fixable differentiation</a:t>
            </a:r>
          </a:p>
          <a:p>
            <a:r>
              <a:rPr lang="en-US" dirty="0"/>
              <a:t>Polygon set (fixed)</a:t>
            </a:r>
          </a:p>
          <a:p>
            <a:pPr lvl="1"/>
            <a:r>
              <a:rPr lang="en-US" dirty="0"/>
              <a:t>Union of fixed obj. shapes</a:t>
            </a:r>
          </a:p>
          <a:p>
            <a:r>
              <a:rPr lang="en-US" dirty="0"/>
              <a:t>Polygon set (routing)</a:t>
            </a:r>
          </a:p>
          <a:p>
            <a:pPr lvl="1"/>
            <a:r>
              <a:rPr lang="en-US" dirty="0"/>
              <a:t>Union of routing obj. shapes</a:t>
            </a:r>
          </a:p>
          <a:p>
            <a:endParaRPr lang="en-US" dirty="0"/>
          </a:p>
        </p:txBody>
      </p:sp>
      <p:sp>
        <p:nvSpPr>
          <p:cNvPr id="3" name="Title 2">
            <a:extLst>
              <a:ext uri="{FF2B5EF4-FFF2-40B4-BE49-F238E27FC236}">
                <a16:creationId xmlns:a16="http://schemas.microsoft.com/office/drawing/2014/main" id="{892C7FFC-5825-4D34-9D43-95965911E7DA}"/>
              </a:ext>
            </a:extLst>
          </p:cNvPr>
          <p:cNvSpPr>
            <a:spLocks noGrp="1"/>
          </p:cNvSpPr>
          <p:nvPr>
            <p:ph type="title"/>
          </p:nvPr>
        </p:nvSpPr>
        <p:spPr/>
        <p:txBody>
          <a:bodyPr/>
          <a:lstStyle/>
          <a:p>
            <a:r>
              <a:rPr lang="en-US" dirty="0"/>
              <a:t>Data Structure</a:t>
            </a:r>
          </a:p>
        </p:txBody>
      </p:sp>
      <p:pic>
        <p:nvPicPr>
          <p:cNvPr id="31" name="Picture 30">
            <a:extLst>
              <a:ext uri="{FF2B5EF4-FFF2-40B4-BE49-F238E27FC236}">
                <a16:creationId xmlns:a16="http://schemas.microsoft.com/office/drawing/2014/main" id="{3C2DB725-54C7-4223-AB9C-AD6D215C2F5F}"/>
              </a:ext>
            </a:extLst>
          </p:cNvPr>
          <p:cNvPicPr>
            <a:picLocks noChangeAspect="1"/>
          </p:cNvPicPr>
          <p:nvPr/>
        </p:nvPicPr>
        <p:blipFill>
          <a:blip r:embed="rId3"/>
          <a:stretch>
            <a:fillRect/>
          </a:stretch>
        </p:blipFill>
        <p:spPr>
          <a:xfrm>
            <a:off x="4782581" y="2120166"/>
            <a:ext cx="4224894" cy="4121253"/>
          </a:xfrm>
          <a:prstGeom prst="rect">
            <a:avLst/>
          </a:prstGeom>
        </p:spPr>
      </p:pic>
      <p:grpSp>
        <p:nvGrpSpPr>
          <p:cNvPr id="4" name="Group 3">
            <a:extLst>
              <a:ext uri="{FF2B5EF4-FFF2-40B4-BE49-F238E27FC236}">
                <a16:creationId xmlns:a16="http://schemas.microsoft.com/office/drawing/2014/main" id="{C99F8045-CA2D-4E49-BB77-17F39AFD1EC0}"/>
              </a:ext>
            </a:extLst>
          </p:cNvPr>
          <p:cNvGrpSpPr/>
          <p:nvPr/>
        </p:nvGrpSpPr>
        <p:grpSpPr>
          <a:xfrm>
            <a:off x="918644" y="3589484"/>
            <a:ext cx="2516329" cy="3051629"/>
            <a:chOff x="171450" y="1616746"/>
            <a:chExt cx="3403454" cy="4127472"/>
          </a:xfrm>
        </p:grpSpPr>
        <p:pic>
          <p:nvPicPr>
            <p:cNvPr id="6" name="Picture 5" descr="A screenshot of a cell phone&#10;&#10;Description automatically generated">
              <a:extLst>
                <a:ext uri="{FF2B5EF4-FFF2-40B4-BE49-F238E27FC236}">
                  <a16:creationId xmlns:a16="http://schemas.microsoft.com/office/drawing/2014/main" id="{C921CFAB-409E-4AD5-9A47-DD42A458FAC7}"/>
                </a:ext>
              </a:extLst>
            </p:cNvPr>
            <p:cNvPicPr>
              <a:picLocks noChangeAspect="1"/>
            </p:cNvPicPr>
            <p:nvPr/>
          </p:nvPicPr>
          <p:blipFill rotWithShape="1">
            <a:blip r:embed="rId4">
              <a:extLst>
                <a:ext uri="{28A0092B-C50C-407E-A947-70E740481C1C}">
                  <a14:useLocalDpi xmlns:a14="http://schemas.microsoft.com/office/drawing/2010/main" val="0"/>
                </a:ext>
              </a:extLst>
            </a:blip>
            <a:srcRect t="10862" r="75560"/>
            <a:stretch/>
          </p:blipFill>
          <p:spPr>
            <a:xfrm>
              <a:off x="171450" y="1616746"/>
              <a:ext cx="2153391" cy="4127472"/>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2F85FF9-B0F1-469D-9E27-C6681DE699EE}"/>
                </a:ext>
              </a:extLst>
            </p:cNvPr>
            <p:cNvPicPr>
              <a:picLocks noChangeAspect="1"/>
            </p:cNvPicPr>
            <p:nvPr/>
          </p:nvPicPr>
          <p:blipFill rotWithShape="1">
            <a:blip r:embed="rId4">
              <a:extLst>
                <a:ext uri="{28A0092B-C50C-407E-A947-70E740481C1C}">
                  <a14:useLocalDpi xmlns:a14="http://schemas.microsoft.com/office/drawing/2010/main" val="0"/>
                </a:ext>
              </a:extLst>
            </a:blip>
            <a:srcRect l="60693" t="10997" r="23280"/>
            <a:stretch/>
          </p:blipFill>
          <p:spPr>
            <a:xfrm>
              <a:off x="2162793" y="1616748"/>
              <a:ext cx="1412111" cy="4121254"/>
            </a:xfrm>
            <a:prstGeom prst="rect">
              <a:avLst/>
            </a:prstGeom>
          </p:spPr>
        </p:pic>
      </p:grpSp>
      <p:sp>
        <p:nvSpPr>
          <p:cNvPr id="8" name="Arrow: Right 7">
            <a:extLst>
              <a:ext uri="{FF2B5EF4-FFF2-40B4-BE49-F238E27FC236}">
                <a16:creationId xmlns:a16="http://schemas.microsoft.com/office/drawing/2014/main" id="{00F15442-FF2A-4934-BBB5-DDDCED1C59AF}"/>
              </a:ext>
            </a:extLst>
          </p:cNvPr>
          <p:cNvSpPr/>
          <p:nvPr/>
        </p:nvSpPr>
        <p:spPr bwMode="auto">
          <a:xfrm rot="20067587">
            <a:off x="3763171" y="4676485"/>
            <a:ext cx="645947" cy="388683"/>
          </a:xfrm>
          <a:prstGeom prst="rightArrow">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5" name="TextBox 4">
            <a:extLst>
              <a:ext uri="{FF2B5EF4-FFF2-40B4-BE49-F238E27FC236}">
                <a16:creationId xmlns:a16="http://schemas.microsoft.com/office/drawing/2014/main" id="{E13DBEE6-10EE-4A23-A0DF-7DD47ADDE032}"/>
              </a:ext>
            </a:extLst>
          </p:cNvPr>
          <p:cNvSpPr txBox="1"/>
          <p:nvPr/>
        </p:nvSpPr>
        <p:spPr>
          <a:xfrm>
            <a:off x="5691251" y="6270603"/>
            <a:ext cx="2655651" cy="369332"/>
          </a:xfrm>
          <a:prstGeom prst="rect">
            <a:avLst/>
          </a:prstGeom>
          <a:noFill/>
        </p:spPr>
        <p:txBody>
          <a:bodyPr wrap="square" rtlCol="0">
            <a:spAutoFit/>
          </a:bodyPr>
          <a:lstStyle/>
          <a:p>
            <a:r>
              <a:rPr lang="en-US" dirty="0"/>
              <a:t>DRC checking database</a:t>
            </a:r>
          </a:p>
        </p:txBody>
      </p:sp>
      <p:sp>
        <p:nvSpPr>
          <p:cNvPr id="9" name="Footer Placeholder 2">
            <a:extLst>
              <a:ext uri="{FF2B5EF4-FFF2-40B4-BE49-F238E27FC236}">
                <a16:creationId xmlns:a16="http://schemas.microsoft.com/office/drawing/2014/main" id="{2484CE2A-553F-3765-8241-4B4790CB0C58}"/>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10" name="Footer Placeholder 2">
            <a:extLst>
              <a:ext uri="{FF2B5EF4-FFF2-40B4-BE49-F238E27FC236}">
                <a16:creationId xmlns:a16="http://schemas.microsoft.com/office/drawing/2014/main" id="{1B823408-4C7F-B6B4-5018-2579CB058F95}"/>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501773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AEE73C-3505-4599-9034-C2DADE3505D2}"/>
              </a:ext>
            </a:extLst>
          </p:cNvPr>
          <p:cNvSpPr>
            <a:spLocks noGrp="1"/>
          </p:cNvSpPr>
          <p:nvPr>
            <p:ph idx="1"/>
          </p:nvPr>
        </p:nvSpPr>
        <p:spPr>
          <a:xfrm>
            <a:off x="204281" y="749030"/>
            <a:ext cx="8803194" cy="5651771"/>
          </a:xfrm>
        </p:spPr>
        <p:txBody>
          <a:bodyPr/>
          <a:lstStyle/>
          <a:p>
            <a:r>
              <a:rPr lang="en-US" dirty="0" err="1"/>
              <a:t>RTree</a:t>
            </a:r>
            <a:r>
              <a:rPr lang="en-US" dirty="0"/>
              <a:t> as underlying container</a:t>
            </a:r>
          </a:p>
          <a:p>
            <a:endParaRPr lang="en-US" dirty="0"/>
          </a:p>
          <a:p>
            <a:endParaRPr lang="en-US" dirty="0"/>
          </a:p>
          <a:p>
            <a:endParaRPr lang="en-US" dirty="0"/>
          </a:p>
          <a:p>
            <a:endParaRPr lang="en-US" dirty="0"/>
          </a:p>
          <a:p>
            <a:endParaRPr lang="en-US" dirty="0"/>
          </a:p>
          <a:p>
            <a:endParaRPr lang="en-US" dirty="0"/>
          </a:p>
          <a:p>
            <a:pPr>
              <a:spcBef>
                <a:spcPts val="1800"/>
              </a:spcBef>
            </a:pPr>
            <a:r>
              <a:rPr lang="en-US" dirty="0"/>
              <a:t>Two </a:t>
            </a:r>
            <a:r>
              <a:rPr lang="en-US" dirty="0" err="1"/>
              <a:t>RTrees</a:t>
            </a:r>
            <a:r>
              <a:rPr lang="en-US" dirty="0"/>
              <a:t> for each layer</a:t>
            </a:r>
          </a:p>
          <a:p>
            <a:pPr lvl="1"/>
            <a:r>
              <a:rPr lang="en-US" dirty="0" err="1"/>
              <a:t>MaxRect</a:t>
            </a:r>
            <a:r>
              <a:rPr lang="en-US" dirty="0"/>
              <a:t> </a:t>
            </a:r>
            <a:r>
              <a:rPr lang="en-US" dirty="0" err="1"/>
              <a:t>RTree</a:t>
            </a:r>
            <a:endParaRPr lang="en-US" dirty="0"/>
          </a:p>
          <a:p>
            <a:pPr lvl="1"/>
            <a:r>
              <a:rPr lang="en-US" dirty="0"/>
              <a:t>Edge </a:t>
            </a:r>
            <a:r>
              <a:rPr lang="en-US" dirty="0" err="1"/>
              <a:t>Rtree</a:t>
            </a:r>
            <a:endParaRPr lang="en-US" dirty="0"/>
          </a:p>
          <a:p>
            <a:r>
              <a:rPr lang="en-US" dirty="0"/>
              <a:t>Each </a:t>
            </a:r>
            <a:r>
              <a:rPr lang="en-US" dirty="0" err="1"/>
              <a:t>maxRect</a:t>
            </a:r>
            <a:r>
              <a:rPr lang="en-US" dirty="0"/>
              <a:t> / Edge has property indicating whether it is </a:t>
            </a:r>
            <a:r>
              <a:rPr lang="en-US" b="1" dirty="0"/>
              <a:t>fixed</a:t>
            </a:r>
            <a:r>
              <a:rPr lang="en-US" dirty="0"/>
              <a:t> or </a:t>
            </a:r>
            <a:r>
              <a:rPr lang="en-US" b="1" dirty="0"/>
              <a:t>routing</a:t>
            </a:r>
          </a:p>
        </p:txBody>
      </p:sp>
      <p:sp>
        <p:nvSpPr>
          <p:cNvPr id="3" name="Title 2">
            <a:extLst>
              <a:ext uri="{FF2B5EF4-FFF2-40B4-BE49-F238E27FC236}">
                <a16:creationId xmlns:a16="http://schemas.microsoft.com/office/drawing/2014/main" id="{AA22CF22-F7C3-4793-8A34-99C398DDE052}"/>
              </a:ext>
            </a:extLst>
          </p:cNvPr>
          <p:cNvSpPr>
            <a:spLocks noGrp="1"/>
          </p:cNvSpPr>
          <p:nvPr>
            <p:ph type="title"/>
          </p:nvPr>
        </p:nvSpPr>
        <p:spPr/>
        <p:txBody>
          <a:bodyPr/>
          <a:lstStyle/>
          <a:p>
            <a:r>
              <a:rPr lang="en-US" dirty="0"/>
              <a:t>Region Query</a:t>
            </a:r>
          </a:p>
        </p:txBody>
      </p:sp>
      <p:pic>
        <p:nvPicPr>
          <p:cNvPr id="1026" name="Picture 2" descr="R-Tree">
            <a:extLst>
              <a:ext uri="{FF2B5EF4-FFF2-40B4-BE49-F238E27FC236}">
                <a16:creationId xmlns:a16="http://schemas.microsoft.com/office/drawing/2014/main" id="{ED3BDDEC-D8EB-44D7-A9C2-AA7960FC8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565" y="1241759"/>
            <a:ext cx="3057525" cy="2486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ee representation">
            <a:extLst>
              <a:ext uri="{FF2B5EF4-FFF2-40B4-BE49-F238E27FC236}">
                <a16:creationId xmlns:a16="http://schemas.microsoft.com/office/drawing/2014/main" id="{FACB146B-7C3C-4F63-8AD2-BB014CA1F8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7770" y="1678907"/>
            <a:ext cx="1343025" cy="1914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6760F5-B976-4365-8D64-B3B5C6007451}"/>
              </a:ext>
            </a:extLst>
          </p:cNvPr>
          <p:cNvSpPr txBox="1"/>
          <p:nvPr/>
        </p:nvSpPr>
        <p:spPr>
          <a:xfrm>
            <a:off x="2538663" y="3826209"/>
            <a:ext cx="1804737" cy="369332"/>
          </a:xfrm>
          <a:prstGeom prst="rect">
            <a:avLst/>
          </a:prstGeom>
          <a:noFill/>
        </p:spPr>
        <p:txBody>
          <a:bodyPr wrap="square" rtlCol="0">
            <a:spAutoFit/>
          </a:bodyPr>
          <a:lstStyle/>
          <a:p>
            <a:r>
              <a:rPr lang="en-US" dirty="0"/>
              <a:t>Layout</a:t>
            </a:r>
          </a:p>
        </p:txBody>
      </p:sp>
      <p:sp>
        <p:nvSpPr>
          <p:cNvPr id="7" name="TextBox 6">
            <a:extLst>
              <a:ext uri="{FF2B5EF4-FFF2-40B4-BE49-F238E27FC236}">
                <a16:creationId xmlns:a16="http://schemas.microsoft.com/office/drawing/2014/main" id="{78621E18-0BD4-41B2-85FA-BE6F693E3635}"/>
              </a:ext>
            </a:extLst>
          </p:cNvPr>
          <p:cNvSpPr txBox="1"/>
          <p:nvPr/>
        </p:nvSpPr>
        <p:spPr>
          <a:xfrm>
            <a:off x="5654635" y="3826209"/>
            <a:ext cx="2659188" cy="369332"/>
          </a:xfrm>
          <a:prstGeom prst="rect">
            <a:avLst/>
          </a:prstGeom>
          <a:noFill/>
        </p:spPr>
        <p:txBody>
          <a:bodyPr wrap="square" rtlCol="0">
            <a:spAutoFit/>
          </a:bodyPr>
          <a:lstStyle/>
          <a:p>
            <a:r>
              <a:rPr lang="en-US" dirty="0" err="1"/>
              <a:t>RTree</a:t>
            </a:r>
            <a:r>
              <a:rPr lang="en-US" dirty="0"/>
              <a:t> Representation</a:t>
            </a:r>
          </a:p>
        </p:txBody>
      </p:sp>
      <p:sp>
        <p:nvSpPr>
          <p:cNvPr id="5" name="Footer Placeholder 2">
            <a:extLst>
              <a:ext uri="{FF2B5EF4-FFF2-40B4-BE49-F238E27FC236}">
                <a16:creationId xmlns:a16="http://schemas.microsoft.com/office/drawing/2014/main" id="{8D569903-990D-2CE1-37CE-817EC4A61885}"/>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6" name="Footer Placeholder 2">
            <a:extLst>
              <a:ext uri="{FF2B5EF4-FFF2-40B4-BE49-F238E27FC236}">
                <a16:creationId xmlns:a16="http://schemas.microsoft.com/office/drawing/2014/main" id="{4606C8C7-8173-55F3-C1E2-2886EF8CEA95}"/>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3859436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E8B15-47C2-4BE6-BF63-439CCEE20B50}"/>
              </a:ext>
            </a:extLst>
          </p:cNvPr>
          <p:cNvSpPr>
            <a:spLocks noGrp="1"/>
          </p:cNvSpPr>
          <p:nvPr>
            <p:ph type="title"/>
          </p:nvPr>
        </p:nvSpPr>
        <p:spPr/>
        <p:txBody>
          <a:bodyPr/>
          <a:lstStyle/>
          <a:p>
            <a:r>
              <a:rPr lang="en-US" dirty="0"/>
              <a:t>High-Level Flow for DRC Check (Single Obj.)</a:t>
            </a:r>
          </a:p>
        </p:txBody>
      </p:sp>
      <p:sp>
        <p:nvSpPr>
          <p:cNvPr id="4" name="Rectangle 3">
            <a:extLst>
              <a:ext uri="{FF2B5EF4-FFF2-40B4-BE49-F238E27FC236}">
                <a16:creationId xmlns:a16="http://schemas.microsoft.com/office/drawing/2014/main" id="{0B406DA6-067C-452A-8CA4-844A3CBD507B}"/>
              </a:ext>
            </a:extLst>
          </p:cNvPr>
          <p:cNvSpPr/>
          <p:nvPr/>
        </p:nvSpPr>
        <p:spPr bwMode="auto">
          <a:xfrm>
            <a:off x="3896803" y="891128"/>
            <a:ext cx="2264229" cy="587829"/>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err="1">
                <a:latin typeface="Arial Narrow" pitchFamily="34" charset="0"/>
              </a:rPr>
              <a:t>MaxRect</a:t>
            </a:r>
            <a:r>
              <a:rPr lang="en-US" sz="1600" b="1" dirty="0">
                <a:latin typeface="Arial Narrow" pitchFamily="34" charset="0"/>
              </a:rPr>
              <a:t> / Edge</a:t>
            </a:r>
            <a:endParaRPr kumimoji="0" lang="en-US" sz="1600" b="1" i="0" u="none" strike="noStrike" cap="none" normalizeH="0" baseline="0" dirty="0">
              <a:ln>
                <a:noFill/>
              </a:ln>
              <a:solidFill>
                <a:schemeClr val="tx1"/>
              </a:solidFill>
              <a:effectLst/>
              <a:latin typeface="Arial Narrow" pitchFamily="34" charset="0"/>
            </a:endParaRPr>
          </a:p>
        </p:txBody>
      </p:sp>
      <p:sp>
        <p:nvSpPr>
          <p:cNvPr id="5" name="Rectangle 4">
            <a:extLst>
              <a:ext uri="{FF2B5EF4-FFF2-40B4-BE49-F238E27FC236}">
                <a16:creationId xmlns:a16="http://schemas.microsoft.com/office/drawing/2014/main" id="{CB2010FF-F231-4ECB-B174-DA26476B4727}"/>
              </a:ext>
            </a:extLst>
          </p:cNvPr>
          <p:cNvSpPr/>
          <p:nvPr/>
        </p:nvSpPr>
        <p:spPr bwMode="auto">
          <a:xfrm>
            <a:off x="914105" y="5914883"/>
            <a:ext cx="2264229" cy="587829"/>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latin typeface="Arial Narrow" pitchFamily="34" charset="0"/>
              </a:rPr>
              <a:t>Return clean</a:t>
            </a:r>
            <a:endParaRPr kumimoji="0" lang="en-US" sz="1600" b="1" i="0" u="none" strike="noStrike" cap="none" normalizeH="0" baseline="0" dirty="0">
              <a:ln>
                <a:noFill/>
              </a:ln>
              <a:solidFill>
                <a:schemeClr val="tx1"/>
              </a:solidFill>
              <a:effectLst/>
              <a:latin typeface="Arial Narrow" pitchFamily="34" charset="0"/>
            </a:endParaRPr>
          </a:p>
        </p:txBody>
      </p:sp>
      <p:sp>
        <p:nvSpPr>
          <p:cNvPr id="6" name="Rectangle 5">
            <a:extLst>
              <a:ext uri="{FF2B5EF4-FFF2-40B4-BE49-F238E27FC236}">
                <a16:creationId xmlns:a16="http://schemas.microsoft.com/office/drawing/2014/main" id="{FC1D1AB4-D706-491B-8DD3-0BA9DD18CED2}"/>
              </a:ext>
            </a:extLst>
          </p:cNvPr>
          <p:cNvSpPr/>
          <p:nvPr/>
        </p:nvSpPr>
        <p:spPr bwMode="auto">
          <a:xfrm>
            <a:off x="914106" y="891128"/>
            <a:ext cx="2264229" cy="587829"/>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Narrow" pitchFamily="34" charset="0"/>
              </a:rPr>
              <a:t>Design Rule</a:t>
            </a:r>
          </a:p>
        </p:txBody>
      </p:sp>
      <p:sp>
        <p:nvSpPr>
          <p:cNvPr id="7" name="Flowchart: Decision 6">
            <a:extLst>
              <a:ext uri="{FF2B5EF4-FFF2-40B4-BE49-F238E27FC236}">
                <a16:creationId xmlns:a16="http://schemas.microsoft.com/office/drawing/2014/main" id="{615B79CE-658E-4F94-8995-E45ECF2E1074}"/>
              </a:ext>
            </a:extLst>
          </p:cNvPr>
          <p:cNvSpPr/>
          <p:nvPr/>
        </p:nvSpPr>
        <p:spPr bwMode="auto">
          <a:xfrm>
            <a:off x="2383680" y="1838178"/>
            <a:ext cx="2264229" cy="587829"/>
          </a:xfrm>
          <a:prstGeom prst="flowChartDecision">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Narrow" pitchFamily="34" charset="0"/>
              </a:rPr>
              <a:t>Meet intrinsic</a:t>
            </a:r>
          </a:p>
          <a:p>
            <a:pPr marL="0" marR="0" indent="0" algn="ctr" defTabSz="914400" rtl="0" eaLnBrk="0" fontAlgn="base" latinLnBrk="0" hangingPunct="0">
              <a:lnSpc>
                <a:spcPct val="100000"/>
              </a:lnSpc>
              <a:spcBef>
                <a:spcPct val="0"/>
              </a:spcBef>
              <a:spcAft>
                <a:spcPct val="0"/>
              </a:spcAft>
              <a:buClrTx/>
              <a:buSzTx/>
              <a:buFontTx/>
              <a:buNone/>
              <a:tabLst/>
            </a:pPr>
            <a:r>
              <a:rPr lang="en-US" sz="1600" b="1" dirty="0">
                <a:latin typeface="Arial Narrow" pitchFamily="34" charset="0"/>
              </a:rPr>
              <a:t>property?</a:t>
            </a:r>
            <a:endParaRPr kumimoji="0" lang="en-US" sz="1600" b="1" i="0" u="none" strike="noStrike" cap="none" normalizeH="0" baseline="0" dirty="0">
              <a:ln>
                <a:noFill/>
              </a:ln>
              <a:solidFill>
                <a:schemeClr val="tx1"/>
              </a:solidFill>
              <a:effectLst/>
              <a:latin typeface="Arial Narrow" pitchFamily="34" charset="0"/>
            </a:endParaRPr>
          </a:p>
        </p:txBody>
      </p:sp>
      <p:cxnSp>
        <p:nvCxnSpPr>
          <p:cNvPr id="9" name="Connector: Elbow 8">
            <a:extLst>
              <a:ext uri="{FF2B5EF4-FFF2-40B4-BE49-F238E27FC236}">
                <a16:creationId xmlns:a16="http://schemas.microsoft.com/office/drawing/2014/main" id="{1B234E84-7EC7-4F6A-A233-5A832C8FFD3B}"/>
              </a:ext>
            </a:extLst>
          </p:cNvPr>
          <p:cNvCxnSpPr>
            <a:cxnSpLocks/>
            <a:stCxn id="6" idx="2"/>
            <a:endCxn id="7" idx="0"/>
          </p:cNvCxnSpPr>
          <p:nvPr/>
        </p:nvCxnSpPr>
        <p:spPr bwMode="auto">
          <a:xfrm rot="16200000" flipH="1">
            <a:off x="2601398" y="923780"/>
            <a:ext cx="359221" cy="1469574"/>
          </a:xfrm>
          <a:prstGeom prst="bentConnector3">
            <a:avLst/>
          </a:prstGeom>
          <a:solidFill>
            <a:schemeClr val="accent1"/>
          </a:solidFill>
          <a:ln w="25400" cap="flat" cmpd="sng" algn="ctr">
            <a:solidFill>
              <a:schemeClr val="tx1"/>
            </a:solidFill>
            <a:prstDash val="solid"/>
            <a:round/>
            <a:headEnd type="none" w="med" len="med"/>
            <a:tailEnd type="triangle"/>
          </a:ln>
          <a:effectLst/>
        </p:spPr>
      </p:cxnSp>
      <p:cxnSp>
        <p:nvCxnSpPr>
          <p:cNvPr id="11" name="Connector: Elbow 10">
            <a:extLst>
              <a:ext uri="{FF2B5EF4-FFF2-40B4-BE49-F238E27FC236}">
                <a16:creationId xmlns:a16="http://schemas.microsoft.com/office/drawing/2014/main" id="{A7416B00-2AE2-4AF1-97E8-A1C10E647BE5}"/>
              </a:ext>
            </a:extLst>
          </p:cNvPr>
          <p:cNvCxnSpPr>
            <a:cxnSpLocks/>
            <a:stCxn id="4" idx="2"/>
            <a:endCxn id="7" idx="0"/>
          </p:cNvCxnSpPr>
          <p:nvPr/>
        </p:nvCxnSpPr>
        <p:spPr bwMode="auto">
          <a:xfrm rot="5400000">
            <a:off x="4092747" y="902006"/>
            <a:ext cx="359221" cy="1513123"/>
          </a:xfrm>
          <a:prstGeom prst="bentConnector3">
            <a:avLst/>
          </a:prstGeom>
          <a:solidFill>
            <a:schemeClr val="accent1"/>
          </a:solidFill>
          <a:ln w="25400" cap="flat" cmpd="sng" algn="ctr">
            <a:solidFill>
              <a:schemeClr val="tx1"/>
            </a:solidFill>
            <a:prstDash val="solid"/>
            <a:round/>
            <a:headEnd type="none" w="med" len="med"/>
            <a:tailEnd type="triangle"/>
          </a:ln>
          <a:effectLst/>
        </p:spPr>
      </p:cxnSp>
      <p:sp>
        <p:nvSpPr>
          <p:cNvPr id="14" name="Flowchart: Decision 13">
            <a:extLst>
              <a:ext uri="{FF2B5EF4-FFF2-40B4-BE49-F238E27FC236}">
                <a16:creationId xmlns:a16="http://schemas.microsoft.com/office/drawing/2014/main" id="{3C47EE07-0434-4CE3-A89E-0F51752F3B37}"/>
              </a:ext>
            </a:extLst>
          </p:cNvPr>
          <p:cNvSpPr/>
          <p:nvPr/>
        </p:nvSpPr>
        <p:spPr bwMode="auto">
          <a:xfrm>
            <a:off x="2383680" y="2692700"/>
            <a:ext cx="2264229" cy="587829"/>
          </a:xfrm>
          <a:prstGeom prst="flowChartDecision">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Narrow" pitchFamily="34" charset="0"/>
              </a:rPr>
              <a:t>Meet extrinsic</a:t>
            </a:r>
          </a:p>
          <a:p>
            <a:pPr marL="0" marR="0" indent="0" algn="ctr" defTabSz="914400" rtl="0" eaLnBrk="0" fontAlgn="base" latinLnBrk="0" hangingPunct="0">
              <a:lnSpc>
                <a:spcPct val="100000"/>
              </a:lnSpc>
              <a:spcBef>
                <a:spcPct val="0"/>
              </a:spcBef>
              <a:spcAft>
                <a:spcPct val="0"/>
              </a:spcAft>
              <a:buClrTx/>
              <a:buSzTx/>
              <a:buFontTx/>
              <a:buNone/>
              <a:tabLst/>
            </a:pPr>
            <a:r>
              <a:rPr lang="en-US" sz="1600" b="1" dirty="0">
                <a:latin typeface="Arial Narrow" pitchFamily="34" charset="0"/>
              </a:rPr>
              <a:t>Property?</a:t>
            </a:r>
            <a:endParaRPr kumimoji="0" lang="en-US" sz="1600" b="1" i="0" u="none" strike="noStrike" cap="none" normalizeH="0" baseline="0" dirty="0">
              <a:ln>
                <a:noFill/>
              </a:ln>
              <a:solidFill>
                <a:schemeClr val="tx1"/>
              </a:solidFill>
              <a:effectLst/>
              <a:latin typeface="Arial Narrow" pitchFamily="34" charset="0"/>
            </a:endParaRPr>
          </a:p>
        </p:txBody>
      </p:sp>
      <p:cxnSp>
        <p:nvCxnSpPr>
          <p:cNvPr id="16" name="Straight Arrow Connector 15">
            <a:extLst>
              <a:ext uri="{FF2B5EF4-FFF2-40B4-BE49-F238E27FC236}">
                <a16:creationId xmlns:a16="http://schemas.microsoft.com/office/drawing/2014/main" id="{76E958F3-48D9-438C-AA90-68B3A4CCF9F9}"/>
              </a:ext>
            </a:extLst>
          </p:cNvPr>
          <p:cNvCxnSpPr>
            <a:cxnSpLocks/>
            <a:stCxn id="7" idx="2"/>
            <a:endCxn id="14" idx="0"/>
          </p:cNvCxnSpPr>
          <p:nvPr/>
        </p:nvCxnSpPr>
        <p:spPr bwMode="auto">
          <a:xfrm>
            <a:off x="3515795" y="2426007"/>
            <a:ext cx="0" cy="266693"/>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4" name="Rectangle 23">
            <a:extLst>
              <a:ext uri="{FF2B5EF4-FFF2-40B4-BE49-F238E27FC236}">
                <a16:creationId xmlns:a16="http://schemas.microsoft.com/office/drawing/2014/main" id="{D46D063A-642D-4A90-B149-66DC3032CE25}"/>
              </a:ext>
            </a:extLst>
          </p:cNvPr>
          <p:cNvSpPr/>
          <p:nvPr/>
        </p:nvSpPr>
        <p:spPr bwMode="auto">
          <a:xfrm>
            <a:off x="3896802" y="5914883"/>
            <a:ext cx="2264229" cy="587829"/>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Narrow" pitchFamily="34" charset="0"/>
              </a:rPr>
              <a:t>Return DRC marker</a:t>
            </a:r>
          </a:p>
        </p:txBody>
      </p:sp>
      <p:sp>
        <p:nvSpPr>
          <p:cNvPr id="25" name="Rectangle 24">
            <a:extLst>
              <a:ext uri="{FF2B5EF4-FFF2-40B4-BE49-F238E27FC236}">
                <a16:creationId xmlns:a16="http://schemas.microsoft.com/office/drawing/2014/main" id="{204AAA5A-04CE-4E1B-B1B0-0B15E857D63C}"/>
              </a:ext>
            </a:extLst>
          </p:cNvPr>
          <p:cNvSpPr/>
          <p:nvPr/>
        </p:nvSpPr>
        <p:spPr bwMode="auto">
          <a:xfrm>
            <a:off x="2383680" y="3574445"/>
            <a:ext cx="2264229" cy="587829"/>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latin typeface="Arial Narrow" pitchFamily="34" charset="0"/>
              </a:rPr>
              <a:t>Region query using</a:t>
            </a:r>
          </a:p>
          <a:p>
            <a:pPr marL="0" marR="0" indent="0" algn="ctr" defTabSz="914400" rtl="0" eaLnBrk="0" fontAlgn="base" latinLnBrk="0" hangingPunct="0">
              <a:lnSpc>
                <a:spcPct val="100000"/>
              </a:lnSpc>
              <a:spcBef>
                <a:spcPct val="0"/>
              </a:spcBef>
              <a:spcAft>
                <a:spcPct val="0"/>
              </a:spcAft>
              <a:buClrTx/>
              <a:buSzTx/>
              <a:buFontTx/>
              <a:buNone/>
              <a:tabLst/>
            </a:pPr>
            <a:r>
              <a:rPr lang="en-US" sz="1600" b="1" dirty="0">
                <a:latin typeface="Arial Narrow" pitchFamily="34" charset="0"/>
              </a:rPr>
              <a:t>s</a:t>
            </a:r>
            <a:r>
              <a:rPr kumimoji="0" lang="en-US" sz="1600" b="1" i="0" u="none" strike="noStrike" cap="none" normalizeH="0" baseline="0" dirty="0">
                <a:ln>
                  <a:noFill/>
                </a:ln>
                <a:solidFill>
                  <a:schemeClr val="tx1"/>
                </a:solidFill>
                <a:effectLst/>
                <a:latin typeface="Arial Narrow" pitchFamily="34" charset="0"/>
              </a:rPr>
              <a:t>pacing value</a:t>
            </a:r>
          </a:p>
        </p:txBody>
      </p:sp>
      <p:cxnSp>
        <p:nvCxnSpPr>
          <p:cNvPr id="30" name="Straight Arrow Connector 29">
            <a:extLst>
              <a:ext uri="{FF2B5EF4-FFF2-40B4-BE49-F238E27FC236}">
                <a16:creationId xmlns:a16="http://schemas.microsoft.com/office/drawing/2014/main" id="{7051E646-BC9D-4603-A84F-49F6462178D8}"/>
              </a:ext>
            </a:extLst>
          </p:cNvPr>
          <p:cNvCxnSpPr>
            <a:cxnSpLocks/>
            <a:stCxn id="14" idx="2"/>
            <a:endCxn id="25" idx="0"/>
          </p:cNvCxnSpPr>
          <p:nvPr/>
        </p:nvCxnSpPr>
        <p:spPr bwMode="auto">
          <a:xfrm>
            <a:off x="3515795" y="3280529"/>
            <a:ext cx="0" cy="293916"/>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33" name="Connector: Elbow 32">
            <a:extLst>
              <a:ext uri="{FF2B5EF4-FFF2-40B4-BE49-F238E27FC236}">
                <a16:creationId xmlns:a16="http://schemas.microsoft.com/office/drawing/2014/main" id="{E6070CA4-357C-413B-97E8-D878A56185DA}"/>
              </a:ext>
            </a:extLst>
          </p:cNvPr>
          <p:cNvCxnSpPr>
            <a:cxnSpLocks/>
            <a:stCxn id="14" idx="1"/>
            <a:endCxn id="5" idx="0"/>
          </p:cNvCxnSpPr>
          <p:nvPr/>
        </p:nvCxnSpPr>
        <p:spPr bwMode="auto">
          <a:xfrm rot="10800000" flipV="1">
            <a:off x="2046220" y="2986615"/>
            <a:ext cx="337460" cy="2928268"/>
          </a:xfrm>
          <a:prstGeom prst="bentConnector2">
            <a:avLst/>
          </a:prstGeom>
          <a:solidFill>
            <a:schemeClr val="accent1"/>
          </a:solidFill>
          <a:ln w="25400" cap="flat" cmpd="sng" algn="ctr">
            <a:solidFill>
              <a:schemeClr val="tx1"/>
            </a:solidFill>
            <a:prstDash val="solid"/>
            <a:round/>
            <a:headEnd type="none" w="med" len="med"/>
            <a:tailEnd type="triangle"/>
          </a:ln>
          <a:effectLst/>
        </p:spPr>
      </p:cxnSp>
      <p:cxnSp>
        <p:nvCxnSpPr>
          <p:cNvPr id="36" name="Connector: Elbow 35">
            <a:extLst>
              <a:ext uri="{FF2B5EF4-FFF2-40B4-BE49-F238E27FC236}">
                <a16:creationId xmlns:a16="http://schemas.microsoft.com/office/drawing/2014/main" id="{E89153B2-BE6F-423C-8AEB-80C06598E83B}"/>
              </a:ext>
            </a:extLst>
          </p:cNvPr>
          <p:cNvCxnSpPr>
            <a:cxnSpLocks/>
            <a:stCxn id="46" idx="1"/>
            <a:endCxn id="5" idx="0"/>
          </p:cNvCxnSpPr>
          <p:nvPr/>
        </p:nvCxnSpPr>
        <p:spPr bwMode="auto">
          <a:xfrm rot="10800000" flipV="1">
            <a:off x="2046220" y="4691719"/>
            <a:ext cx="337460" cy="1223163"/>
          </a:xfrm>
          <a:prstGeom prst="bentConnector2">
            <a:avLst/>
          </a:prstGeom>
          <a:solidFill>
            <a:schemeClr val="accent1"/>
          </a:solidFill>
          <a:ln w="25400" cap="flat" cmpd="sng" algn="ctr">
            <a:solidFill>
              <a:schemeClr val="tx1"/>
            </a:solidFill>
            <a:prstDash val="solid"/>
            <a:round/>
            <a:headEnd type="none" w="med" len="med"/>
            <a:tailEnd type="triangle"/>
          </a:ln>
          <a:effectLst/>
        </p:spPr>
      </p:cxnSp>
      <p:sp>
        <p:nvSpPr>
          <p:cNvPr id="40" name="TextBox 39">
            <a:extLst>
              <a:ext uri="{FF2B5EF4-FFF2-40B4-BE49-F238E27FC236}">
                <a16:creationId xmlns:a16="http://schemas.microsoft.com/office/drawing/2014/main" id="{14E93010-EE9D-465B-BF99-AF7D9A930322}"/>
              </a:ext>
            </a:extLst>
          </p:cNvPr>
          <p:cNvSpPr txBox="1"/>
          <p:nvPr/>
        </p:nvSpPr>
        <p:spPr>
          <a:xfrm>
            <a:off x="2046219" y="2705440"/>
            <a:ext cx="506192" cy="307777"/>
          </a:xfrm>
          <a:prstGeom prst="rect">
            <a:avLst/>
          </a:prstGeom>
          <a:noFill/>
        </p:spPr>
        <p:txBody>
          <a:bodyPr wrap="square" rtlCol="0">
            <a:spAutoFit/>
          </a:bodyPr>
          <a:lstStyle/>
          <a:p>
            <a:r>
              <a:rPr lang="en-US" sz="1400" b="1" dirty="0">
                <a:latin typeface="Arial Narrow" panose="020B0606020202030204" pitchFamily="34" charset="0"/>
              </a:rPr>
              <a:t>No</a:t>
            </a:r>
          </a:p>
        </p:txBody>
      </p:sp>
      <p:sp>
        <p:nvSpPr>
          <p:cNvPr id="41" name="TextBox 40">
            <a:extLst>
              <a:ext uri="{FF2B5EF4-FFF2-40B4-BE49-F238E27FC236}">
                <a16:creationId xmlns:a16="http://schemas.microsoft.com/office/drawing/2014/main" id="{C7CB5CFD-70AD-4931-870D-90C5E61D388E}"/>
              </a:ext>
            </a:extLst>
          </p:cNvPr>
          <p:cNvSpPr txBox="1"/>
          <p:nvPr/>
        </p:nvSpPr>
        <p:spPr>
          <a:xfrm>
            <a:off x="3597205" y="2393343"/>
            <a:ext cx="506192" cy="307777"/>
          </a:xfrm>
          <a:prstGeom prst="rect">
            <a:avLst/>
          </a:prstGeom>
          <a:noFill/>
        </p:spPr>
        <p:txBody>
          <a:bodyPr wrap="square" rtlCol="0">
            <a:spAutoFit/>
          </a:bodyPr>
          <a:lstStyle/>
          <a:p>
            <a:r>
              <a:rPr lang="en-US" sz="1400" b="1" dirty="0">
                <a:latin typeface="Arial Narrow" panose="020B0606020202030204" pitchFamily="34" charset="0"/>
              </a:rPr>
              <a:t>Yes</a:t>
            </a:r>
          </a:p>
        </p:txBody>
      </p:sp>
      <p:sp>
        <p:nvSpPr>
          <p:cNvPr id="42" name="TextBox 41">
            <a:extLst>
              <a:ext uri="{FF2B5EF4-FFF2-40B4-BE49-F238E27FC236}">
                <a16:creationId xmlns:a16="http://schemas.microsoft.com/office/drawing/2014/main" id="{BB8BE2A9-8873-4C38-B4F1-B847674BF97E}"/>
              </a:ext>
            </a:extLst>
          </p:cNvPr>
          <p:cNvSpPr txBox="1"/>
          <p:nvPr/>
        </p:nvSpPr>
        <p:spPr>
          <a:xfrm>
            <a:off x="3597205" y="3254547"/>
            <a:ext cx="506192" cy="307777"/>
          </a:xfrm>
          <a:prstGeom prst="rect">
            <a:avLst/>
          </a:prstGeom>
          <a:noFill/>
        </p:spPr>
        <p:txBody>
          <a:bodyPr wrap="square" rtlCol="0">
            <a:spAutoFit/>
          </a:bodyPr>
          <a:lstStyle/>
          <a:p>
            <a:r>
              <a:rPr lang="en-US" sz="1400" b="1" dirty="0">
                <a:latin typeface="Arial Narrow" panose="020B0606020202030204" pitchFamily="34" charset="0"/>
              </a:rPr>
              <a:t>Yes</a:t>
            </a:r>
          </a:p>
        </p:txBody>
      </p:sp>
      <p:sp>
        <p:nvSpPr>
          <p:cNvPr id="46" name="Flowchart: Decision 45">
            <a:extLst>
              <a:ext uri="{FF2B5EF4-FFF2-40B4-BE49-F238E27FC236}">
                <a16:creationId xmlns:a16="http://schemas.microsoft.com/office/drawing/2014/main" id="{FAEFE7C3-4D85-42B4-A5BF-8B4488777176}"/>
              </a:ext>
            </a:extLst>
          </p:cNvPr>
          <p:cNvSpPr/>
          <p:nvPr/>
        </p:nvSpPr>
        <p:spPr bwMode="auto">
          <a:xfrm>
            <a:off x="2383680" y="4397805"/>
            <a:ext cx="2264229" cy="587829"/>
          </a:xfrm>
          <a:prstGeom prst="flowChartDecision">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latin typeface="Arial Narrow" pitchFamily="34" charset="0"/>
              </a:rPr>
              <a:t>&lt; spacing</a:t>
            </a:r>
            <a:r>
              <a:rPr kumimoji="0" lang="en-US" sz="1600" b="1" i="0" u="none" strike="noStrike" cap="none" normalizeH="0" baseline="0" dirty="0">
                <a:ln>
                  <a:noFill/>
                </a:ln>
                <a:solidFill>
                  <a:schemeClr val="tx1"/>
                </a:solidFill>
                <a:effectLst/>
                <a:latin typeface="Arial Narrow" pitchFamily="34" charset="0"/>
              </a:rPr>
              <a:t>?</a:t>
            </a:r>
          </a:p>
        </p:txBody>
      </p:sp>
      <p:cxnSp>
        <p:nvCxnSpPr>
          <p:cNvPr id="60" name="Straight Arrow Connector 59">
            <a:extLst>
              <a:ext uri="{FF2B5EF4-FFF2-40B4-BE49-F238E27FC236}">
                <a16:creationId xmlns:a16="http://schemas.microsoft.com/office/drawing/2014/main" id="{7FE4EB0D-AD53-4F7F-A426-5A85B4358678}"/>
              </a:ext>
            </a:extLst>
          </p:cNvPr>
          <p:cNvCxnSpPr>
            <a:cxnSpLocks/>
            <a:stCxn id="25" idx="2"/>
            <a:endCxn id="46" idx="0"/>
          </p:cNvCxnSpPr>
          <p:nvPr/>
        </p:nvCxnSpPr>
        <p:spPr bwMode="auto">
          <a:xfrm>
            <a:off x="3515795" y="4162274"/>
            <a:ext cx="0" cy="23553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35421871-E08D-410A-97EC-1CE57768AA44}"/>
              </a:ext>
            </a:extLst>
          </p:cNvPr>
          <p:cNvSpPr txBox="1"/>
          <p:nvPr/>
        </p:nvSpPr>
        <p:spPr>
          <a:xfrm>
            <a:off x="4585317" y="5154605"/>
            <a:ext cx="506192" cy="307777"/>
          </a:xfrm>
          <a:prstGeom prst="rect">
            <a:avLst/>
          </a:prstGeom>
          <a:noFill/>
        </p:spPr>
        <p:txBody>
          <a:bodyPr wrap="square" rtlCol="0">
            <a:spAutoFit/>
          </a:bodyPr>
          <a:lstStyle/>
          <a:p>
            <a:r>
              <a:rPr lang="en-US" sz="1400" b="1" dirty="0">
                <a:latin typeface="Arial Narrow" panose="020B0606020202030204" pitchFamily="34" charset="0"/>
              </a:rPr>
              <a:t>No</a:t>
            </a:r>
          </a:p>
        </p:txBody>
      </p:sp>
      <p:sp>
        <p:nvSpPr>
          <p:cNvPr id="67" name="Flowchart: Decision 66">
            <a:extLst>
              <a:ext uri="{FF2B5EF4-FFF2-40B4-BE49-F238E27FC236}">
                <a16:creationId xmlns:a16="http://schemas.microsoft.com/office/drawing/2014/main" id="{77C7317D-909E-4FD1-A500-5FD3838BFEAF}"/>
              </a:ext>
            </a:extLst>
          </p:cNvPr>
          <p:cNvSpPr/>
          <p:nvPr/>
        </p:nvSpPr>
        <p:spPr bwMode="auto">
          <a:xfrm>
            <a:off x="2383680" y="5199147"/>
            <a:ext cx="2264229" cy="587829"/>
          </a:xfrm>
          <a:prstGeom prst="flowChartDecision">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latin typeface="Arial Narrow" pitchFamily="34" charset="0"/>
              </a:rPr>
              <a:t>Fixed?</a:t>
            </a:r>
            <a:endParaRPr kumimoji="0" lang="en-US" sz="1600" b="1" i="0" u="none" strike="noStrike" cap="none" normalizeH="0" baseline="0" dirty="0">
              <a:ln>
                <a:noFill/>
              </a:ln>
              <a:solidFill>
                <a:schemeClr val="tx1"/>
              </a:solidFill>
              <a:effectLst/>
              <a:latin typeface="Arial Narrow" pitchFamily="34" charset="0"/>
            </a:endParaRPr>
          </a:p>
        </p:txBody>
      </p:sp>
      <p:cxnSp>
        <p:nvCxnSpPr>
          <p:cNvPr id="68" name="Connector: Elbow 67">
            <a:extLst>
              <a:ext uri="{FF2B5EF4-FFF2-40B4-BE49-F238E27FC236}">
                <a16:creationId xmlns:a16="http://schemas.microsoft.com/office/drawing/2014/main" id="{EB0746F1-969D-4C46-B2D5-5AB40E067B3A}"/>
              </a:ext>
            </a:extLst>
          </p:cNvPr>
          <p:cNvCxnSpPr>
            <a:cxnSpLocks/>
            <a:stCxn id="7" idx="1"/>
            <a:endCxn id="5" idx="0"/>
          </p:cNvCxnSpPr>
          <p:nvPr/>
        </p:nvCxnSpPr>
        <p:spPr bwMode="auto">
          <a:xfrm rot="10800000" flipV="1">
            <a:off x="2046220" y="2132093"/>
            <a:ext cx="337460" cy="3782790"/>
          </a:xfrm>
          <a:prstGeom prst="bentConnector2">
            <a:avLst/>
          </a:prstGeom>
          <a:solidFill>
            <a:schemeClr val="accent1"/>
          </a:solidFill>
          <a:ln w="25400" cap="flat" cmpd="sng" algn="ctr">
            <a:solidFill>
              <a:schemeClr val="tx1"/>
            </a:solidFill>
            <a:prstDash val="solid"/>
            <a:round/>
            <a:headEnd type="none" w="med" len="med"/>
            <a:tailEnd type="triangle"/>
          </a:ln>
          <a:effectLst/>
        </p:spPr>
      </p:cxnSp>
      <p:sp>
        <p:nvSpPr>
          <p:cNvPr id="72" name="TextBox 71">
            <a:extLst>
              <a:ext uri="{FF2B5EF4-FFF2-40B4-BE49-F238E27FC236}">
                <a16:creationId xmlns:a16="http://schemas.microsoft.com/office/drawing/2014/main" id="{76DCAA50-1F99-4E8E-9B53-70C0262C5B42}"/>
              </a:ext>
            </a:extLst>
          </p:cNvPr>
          <p:cNvSpPr txBox="1"/>
          <p:nvPr/>
        </p:nvSpPr>
        <p:spPr>
          <a:xfrm>
            <a:off x="2046219" y="1813323"/>
            <a:ext cx="506192" cy="307777"/>
          </a:xfrm>
          <a:prstGeom prst="rect">
            <a:avLst/>
          </a:prstGeom>
          <a:noFill/>
        </p:spPr>
        <p:txBody>
          <a:bodyPr wrap="square" rtlCol="0">
            <a:spAutoFit/>
          </a:bodyPr>
          <a:lstStyle/>
          <a:p>
            <a:r>
              <a:rPr lang="en-US" sz="1400" b="1" dirty="0">
                <a:latin typeface="Arial Narrow" panose="020B0606020202030204" pitchFamily="34" charset="0"/>
              </a:rPr>
              <a:t>No</a:t>
            </a:r>
          </a:p>
        </p:txBody>
      </p:sp>
      <p:cxnSp>
        <p:nvCxnSpPr>
          <p:cNvPr id="73" name="Connector: Elbow 72">
            <a:extLst>
              <a:ext uri="{FF2B5EF4-FFF2-40B4-BE49-F238E27FC236}">
                <a16:creationId xmlns:a16="http://schemas.microsoft.com/office/drawing/2014/main" id="{0242DE04-8650-4CD2-911B-E8692C0754F7}"/>
              </a:ext>
            </a:extLst>
          </p:cNvPr>
          <p:cNvCxnSpPr>
            <a:cxnSpLocks/>
            <a:stCxn id="67" idx="1"/>
            <a:endCxn id="5" idx="0"/>
          </p:cNvCxnSpPr>
          <p:nvPr/>
        </p:nvCxnSpPr>
        <p:spPr bwMode="auto">
          <a:xfrm rot="10800000" flipV="1">
            <a:off x="2046220" y="5493061"/>
            <a:ext cx="337460" cy="421821"/>
          </a:xfrm>
          <a:prstGeom prst="bentConnector2">
            <a:avLst/>
          </a:prstGeom>
          <a:solidFill>
            <a:schemeClr val="accent1"/>
          </a:solidFill>
          <a:ln w="25400" cap="flat" cmpd="sng" algn="ctr">
            <a:solidFill>
              <a:schemeClr val="tx1"/>
            </a:solidFill>
            <a:prstDash val="solid"/>
            <a:round/>
            <a:headEnd type="none" w="med" len="med"/>
            <a:tailEnd type="triangle"/>
          </a:ln>
          <a:effectLst/>
        </p:spPr>
      </p:cxnSp>
      <p:sp>
        <p:nvSpPr>
          <p:cNvPr id="76" name="TextBox 75">
            <a:extLst>
              <a:ext uri="{FF2B5EF4-FFF2-40B4-BE49-F238E27FC236}">
                <a16:creationId xmlns:a16="http://schemas.microsoft.com/office/drawing/2014/main" id="{8E5EDA36-93B7-4F16-9D46-91D47FFA5E56}"/>
              </a:ext>
            </a:extLst>
          </p:cNvPr>
          <p:cNvSpPr txBox="1"/>
          <p:nvPr/>
        </p:nvSpPr>
        <p:spPr>
          <a:xfrm>
            <a:off x="2046219" y="5154605"/>
            <a:ext cx="506192" cy="307777"/>
          </a:xfrm>
          <a:prstGeom prst="rect">
            <a:avLst/>
          </a:prstGeom>
          <a:noFill/>
        </p:spPr>
        <p:txBody>
          <a:bodyPr wrap="square" rtlCol="0">
            <a:spAutoFit/>
          </a:bodyPr>
          <a:lstStyle/>
          <a:p>
            <a:r>
              <a:rPr lang="en-US" sz="1400" b="1" dirty="0">
                <a:latin typeface="Arial Narrow" panose="020B0606020202030204" pitchFamily="34" charset="0"/>
              </a:rPr>
              <a:t>Yes</a:t>
            </a:r>
          </a:p>
        </p:txBody>
      </p:sp>
      <p:cxnSp>
        <p:nvCxnSpPr>
          <p:cNvPr id="78" name="Straight Arrow Connector 77">
            <a:extLst>
              <a:ext uri="{FF2B5EF4-FFF2-40B4-BE49-F238E27FC236}">
                <a16:creationId xmlns:a16="http://schemas.microsoft.com/office/drawing/2014/main" id="{1CACB8E9-231A-4068-B7D8-B10841562F34}"/>
              </a:ext>
            </a:extLst>
          </p:cNvPr>
          <p:cNvCxnSpPr>
            <a:cxnSpLocks/>
            <a:stCxn id="46" idx="2"/>
            <a:endCxn id="67" idx="0"/>
          </p:cNvCxnSpPr>
          <p:nvPr/>
        </p:nvCxnSpPr>
        <p:spPr bwMode="auto">
          <a:xfrm>
            <a:off x="3515795" y="4985634"/>
            <a:ext cx="0" cy="213513"/>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81" name="TextBox 80">
            <a:extLst>
              <a:ext uri="{FF2B5EF4-FFF2-40B4-BE49-F238E27FC236}">
                <a16:creationId xmlns:a16="http://schemas.microsoft.com/office/drawing/2014/main" id="{01328570-0EFD-4574-8F3F-48E88BA6842B}"/>
              </a:ext>
            </a:extLst>
          </p:cNvPr>
          <p:cNvSpPr txBox="1"/>
          <p:nvPr/>
        </p:nvSpPr>
        <p:spPr>
          <a:xfrm>
            <a:off x="3597205" y="4939728"/>
            <a:ext cx="506192" cy="307777"/>
          </a:xfrm>
          <a:prstGeom prst="rect">
            <a:avLst/>
          </a:prstGeom>
          <a:noFill/>
        </p:spPr>
        <p:txBody>
          <a:bodyPr wrap="square" rtlCol="0">
            <a:spAutoFit/>
          </a:bodyPr>
          <a:lstStyle/>
          <a:p>
            <a:r>
              <a:rPr lang="en-US" sz="1400" b="1" dirty="0">
                <a:latin typeface="Arial Narrow" panose="020B0606020202030204" pitchFamily="34" charset="0"/>
              </a:rPr>
              <a:t>Yes</a:t>
            </a:r>
          </a:p>
        </p:txBody>
      </p:sp>
      <p:cxnSp>
        <p:nvCxnSpPr>
          <p:cNvPr id="82" name="Connector: Elbow 81">
            <a:extLst>
              <a:ext uri="{FF2B5EF4-FFF2-40B4-BE49-F238E27FC236}">
                <a16:creationId xmlns:a16="http://schemas.microsoft.com/office/drawing/2014/main" id="{C43E77F3-C076-4F02-AAD9-E1C1878EF000}"/>
              </a:ext>
            </a:extLst>
          </p:cNvPr>
          <p:cNvCxnSpPr>
            <a:cxnSpLocks/>
            <a:stCxn id="67" idx="3"/>
            <a:endCxn id="24" idx="0"/>
          </p:cNvCxnSpPr>
          <p:nvPr/>
        </p:nvCxnSpPr>
        <p:spPr bwMode="auto">
          <a:xfrm>
            <a:off x="4647909" y="5493062"/>
            <a:ext cx="381008" cy="421821"/>
          </a:xfrm>
          <a:prstGeom prst="bentConnector2">
            <a:avLst/>
          </a:prstGeom>
          <a:solidFill>
            <a:schemeClr val="accent1"/>
          </a:solidFill>
          <a:ln w="25400" cap="flat" cmpd="sng" algn="ctr">
            <a:solidFill>
              <a:schemeClr val="tx1"/>
            </a:solidFill>
            <a:prstDash val="solid"/>
            <a:round/>
            <a:headEnd type="none" w="med" len="med"/>
            <a:tailEnd type="triangle"/>
          </a:ln>
          <a:effectLst/>
        </p:spPr>
      </p:cxnSp>
      <p:sp>
        <p:nvSpPr>
          <p:cNvPr id="85" name="TextBox 84">
            <a:extLst>
              <a:ext uri="{FF2B5EF4-FFF2-40B4-BE49-F238E27FC236}">
                <a16:creationId xmlns:a16="http://schemas.microsoft.com/office/drawing/2014/main" id="{AE340F9B-24E7-40B5-8A03-360F3EA029D9}"/>
              </a:ext>
            </a:extLst>
          </p:cNvPr>
          <p:cNvSpPr txBox="1"/>
          <p:nvPr/>
        </p:nvSpPr>
        <p:spPr>
          <a:xfrm>
            <a:off x="2046219" y="4334729"/>
            <a:ext cx="506192" cy="307777"/>
          </a:xfrm>
          <a:prstGeom prst="rect">
            <a:avLst/>
          </a:prstGeom>
          <a:noFill/>
        </p:spPr>
        <p:txBody>
          <a:bodyPr wrap="square" rtlCol="0">
            <a:spAutoFit/>
          </a:bodyPr>
          <a:lstStyle/>
          <a:p>
            <a:r>
              <a:rPr lang="en-US" sz="1400" b="1" dirty="0">
                <a:latin typeface="Arial Narrow" panose="020B0606020202030204" pitchFamily="34" charset="0"/>
              </a:rPr>
              <a:t>No</a:t>
            </a:r>
          </a:p>
        </p:txBody>
      </p:sp>
      <p:sp>
        <p:nvSpPr>
          <p:cNvPr id="8" name="Rectangle 7">
            <a:extLst>
              <a:ext uri="{FF2B5EF4-FFF2-40B4-BE49-F238E27FC236}">
                <a16:creationId xmlns:a16="http://schemas.microsoft.com/office/drawing/2014/main" id="{A4C33B30-CB42-4455-A724-257D37BF1D2F}"/>
              </a:ext>
            </a:extLst>
          </p:cNvPr>
          <p:cNvSpPr/>
          <p:nvPr/>
        </p:nvSpPr>
        <p:spPr bwMode="auto">
          <a:xfrm>
            <a:off x="1812908" y="1705379"/>
            <a:ext cx="3495040" cy="1819853"/>
          </a:xfrm>
          <a:prstGeom prst="rect">
            <a:avLst/>
          </a:prstGeom>
          <a:noFill/>
          <a:ln w="25400" cap="flat" cmpd="sng" algn="ctr">
            <a:solidFill>
              <a:srgbClr val="C0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34" name="Rectangle 33">
            <a:extLst>
              <a:ext uri="{FF2B5EF4-FFF2-40B4-BE49-F238E27FC236}">
                <a16:creationId xmlns:a16="http://schemas.microsoft.com/office/drawing/2014/main" id="{CE5A1833-C7EE-4E40-AC8F-B5E8641F90C2}"/>
              </a:ext>
            </a:extLst>
          </p:cNvPr>
          <p:cNvSpPr/>
          <p:nvPr/>
        </p:nvSpPr>
        <p:spPr bwMode="auto">
          <a:xfrm>
            <a:off x="1812908" y="4272860"/>
            <a:ext cx="3495040" cy="826811"/>
          </a:xfrm>
          <a:prstGeom prst="rect">
            <a:avLst/>
          </a:prstGeom>
          <a:noFill/>
          <a:ln w="25400" cap="flat" cmpd="sng" algn="ctr">
            <a:solidFill>
              <a:srgbClr val="00B05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35" name="Rectangle 34">
            <a:extLst>
              <a:ext uri="{FF2B5EF4-FFF2-40B4-BE49-F238E27FC236}">
                <a16:creationId xmlns:a16="http://schemas.microsoft.com/office/drawing/2014/main" id="{DCFF3ADD-0D71-4A7F-8755-6F74389FE7DA}"/>
              </a:ext>
            </a:extLst>
          </p:cNvPr>
          <p:cNvSpPr/>
          <p:nvPr/>
        </p:nvSpPr>
        <p:spPr bwMode="auto">
          <a:xfrm>
            <a:off x="1812908" y="5168835"/>
            <a:ext cx="3495040" cy="666499"/>
          </a:xfrm>
          <a:prstGeom prst="rect">
            <a:avLst/>
          </a:prstGeom>
          <a:noFill/>
          <a:ln w="25400" cap="flat" cmpd="sng" algn="ctr">
            <a:solidFill>
              <a:srgbClr val="0070C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10" name="TextBox 9">
            <a:extLst>
              <a:ext uri="{FF2B5EF4-FFF2-40B4-BE49-F238E27FC236}">
                <a16:creationId xmlns:a16="http://schemas.microsoft.com/office/drawing/2014/main" id="{5064EB86-960C-4C3A-9D65-551AFC302A24}"/>
              </a:ext>
            </a:extLst>
          </p:cNvPr>
          <p:cNvSpPr txBox="1"/>
          <p:nvPr/>
        </p:nvSpPr>
        <p:spPr>
          <a:xfrm>
            <a:off x="5414997" y="2452875"/>
            <a:ext cx="3220720" cy="369332"/>
          </a:xfrm>
          <a:prstGeom prst="rect">
            <a:avLst/>
          </a:prstGeom>
          <a:noFill/>
        </p:spPr>
        <p:txBody>
          <a:bodyPr wrap="square" rtlCol="0">
            <a:spAutoFit/>
          </a:bodyPr>
          <a:lstStyle/>
          <a:p>
            <a:r>
              <a:rPr lang="en-US" dirty="0">
                <a:solidFill>
                  <a:srgbClr val="C00000"/>
                </a:solidFill>
              </a:rPr>
              <a:t>Triggering condition check</a:t>
            </a:r>
          </a:p>
        </p:txBody>
      </p:sp>
      <p:sp>
        <p:nvSpPr>
          <p:cNvPr id="37" name="TextBox 36">
            <a:extLst>
              <a:ext uri="{FF2B5EF4-FFF2-40B4-BE49-F238E27FC236}">
                <a16:creationId xmlns:a16="http://schemas.microsoft.com/office/drawing/2014/main" id="{C19F4E85-2327-44F9-B23B-240B8D56818A}"/>
              </a:ext>
            </a:extLst>
          </p:cNvPr>
          <p:cNvSpPr txBox="1"/>
          <p:nvPr/>
        </p:nvSpPr>
        <p:spPr>
          <a:xfrm>
            <a:off x="5414997" y="4457840"/>
            <a:ext cx="3220720" cy="369332"/>
          </a:xfrm>
          <a:prstGeom prst="rect">
            <a:avLst/>
          </a:prstGeom>
          <a:noFill/>
        </p:spPr>
        <p:txBody>
          <a:bodyPr wrap="square" rtlCol="0">
            <a:spAutoFit/>
          </a:bodyPr>
          <a:lstStyle/>
          <a:p>
            <a:r>
              <a:rPr lang="en-US" dirty="0">
                <a:solidFill>
                  <a:srgbClr val="00B050"/>
                </a:solidFill>
              </a:rPr>
              <a:t>Spacing condition check</a:t>
            </a:r>
          </a:p>
        </p:txBody>
      </p:sp>
      <p:sp>
        <p:nvSpPr>
          <p:cNvPr id="38" name="TextBox 37">
            <a:extLst>
              <a:ext uri="{FF2B5EF4-FFF2-40B4-BE49-F238E27FC236}">
                <a16:creationId xmlns:a16="http://schemas.microsoft.com/office/drawing/2014/main" id="{97280971-343E-4843-890C-0484144198B5}"/>
              </a:ext>
            </a:extLst>
          </p:cNvPr>
          <p:cNvSpPr txBox="1"/>
          <p:nvPr/>
        </p:nvSpPr>
        <p:spPr>
          <a:xfrm>
            <a:off x="5414996" y="5321111"/>
            <a:ext cx="3495039" cy="369332"/>
          </a:xfrm>
          <a:prstGeom prst="rect">
            <a:avLst/>
          </a:prstGeom>
          <a:noFill/>
        </p:spPr>
        <p:txBody>
          <a:bodyPr wrap="square" rtlCol="0">
            <a:spAutoFit/>
          </a:bodyPr>
          <a:lstStyle/>
          <a:p>
            <a:r>
              <a:rPr lang="en-US" dirty="0">
                <a:solidFill>
                  <a:srgbClr val="0070C0"/>
                </a:solidFill>
              </a:rPr>
              <a:t>Fixable violation differentiation</a:t>
            </a:r>
          </a:p>
        </p:txBody>
      </p:sp>
      <p:sp>
        <p:nvSpPr>
          <p:cNvPr id="2" name="Footer Placeholder 2">
            <a:extLst>
              <a:ext uri="{FF2B5EF4-FFF2-40B4-BE49-F238E27FC236}">
                <a16:creationId xmlns:a16="http://schemas.microsoft.com/office/drawing/2014/main" id="{E2D282F0-8AF0-4CA1-6B39-B4947C131DFE}"/>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12" name="Footer Placeholder 2">
            <a:extLst>
              <a:ext uri="{FF2B5EF4-FFF2-40B4-BE49-F238E27FC236}">
                <a16:creationId xmlns:a16="http://schemas.microsoft.com/office/drawing/2014/main" id="{AB04B9CD-2877-E488-E436-83FCF39C50FA}"/>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14758713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4" grpId="0" animBg="1"/>
      <p:bldP spid="35" grpId="0" animBg="1"/>
      <p:bldP spid="10" grpId="0"/>
      <p:bldP spid="37" grpId="0"/>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ACB28B-5548-4DF0-B336-415B941005D8}"/>
              </a:ext>
            </a:extLst>
          </p:cNvPr>
          <p:cNvSpPr>
            <a:spLocks noGrp="1"/>
          </p:cNvSpPr>
          <p:nvPr>
            <p:ph idx="1"/>
          </p:nvPr>
        </p:nvSpPr>
        <p:spPr/>
        <p:txBody>
          <a:bodyPr/>
          <a:lstStyle/>
          <a:p>
            <a:r>
              <a:rPr lang="en-US" dirty="0"/>
              <a:t>Design rules are divided into two categories</a:t>
            </a:r>
          </a:p>
          <a:p>
            <a:pPr marL="0" indent="0">
              <a:buNone/>
            </a:pPr>
            <a:r>
              <a:rPr lang="en-US" dirty="0"/>
              <a:t>	</a:t>
            </a:r>
            <a:r>
              <a:rPr lang="en-US" dirty="0">
                <a:sym typeface="Wingdings" panose="05000000000000000000" pitchFamily="2" charset="2"/>
              </a:rPr>
              <a:t> </a:t>
            </a:r>
            <a:r>
              <a:rPr lang="en-US" b="1" dirty="0">
                <a:sym typeface="Wingdings" panose="05000000000000000000" pitchFamily="2" charset="2"/>
              </a:rPr>
              <a:t>Metal</a:t>
            </a:r>
            <a:r>
              <a:rPr lang="en-US" dirty="0">
                <a:sym typeface="Wingdings" panose="05000000000000000000" pitchFamily="2" charset="2"/>
              </a:rPr>
              <a:t> layer and </a:t>
            </a:r>
            <a:r>
              <a:rPr lang="en-US" b="1" dirty="0">
                <a:sym typeface="Wingdings" panose="05000000000000000000" pitchFamily="2" charset="2"/>
              </a:rPr>
              <a:t>Cut</a:t>
            </a:r>
            <a:r>
              <a:rPr lang="en-US" dirty="0">
                <a:sym typeface="Wingdings" panose="05000000000000000000" pitchFamily="2" charset="2"/>
              </a:rPr>
              <a:t> layer</a:t>
            </a:r>
            <a:endParaRPr lang="en-US" dirty="0"/>
          </a:p>
          <a:p>
            <a:r>
              <a:rPr lang="en-US" b="1" dirty="0"/>
              <a:t>Metal layer rules</a:t>
            </a:r>
          </a:p>
          <a:p>
            <a:pPr lvl="1"/>
            <a:r>
              <a:rPr lang="en-US" dirty="0"/>
              <a:t>Metal short</a:t>
            </a:r>
          </a:p>
          <a:p>
            <a:pPr lvl="1"/>
            <a:r>
              <a:rPr lang="en-US" dirty="0"/>
              <a:t>Non-sufficient-metal-overlap</a:t>
            </a:r>
          </a:p>
          <a:p>
            <a:pPr lvl="1"/>
            <a:r>
              <a:rPr lang="en-US" dirty="0"/>
              <a:t>Parallel run length (PRL) spacing</a:t>
            </a:r>
          </a:p>
          <a:p>
            <a:pPr lvl="1"/>
            <a:r>
              <a:rPr lang="en-US" dirty="0"/>
              <a:t>Minimum width</a:t>
            </a:r>
          </a:p>
          <a:p>
            <a:pPr lvl="1"/>
            <a:r>
              <a:rPr lang="en-US" dirty="0"/>
              <a:t>Minimum step</a:t>
            </a:r>
          </a:p>
          <a:p>
            <a:pPr lvl="1"/>
            <a:r>
              <a:rPr lang="en-US" dirty="0"/>
              <a:t>End-of-line (EOL) spacing</a:t>
            </a:r>
          </a:p>
          <a:p>
            <a:r>
              <a:rPr lang="en-US" b="1" dirty="0"/>
              <a:t>Cut layer rules</a:t>
            </a:r>
          </a:p>
          <a:p>
            <a:pPr lvl="1"/>
            <a:r>
              <a:rPr lang="en-US" dirty="0"/>
              <a:t>Cut short</a:t>
            </a:r>
          </a:p>
          <a:p>
            <a:pPr lvl="1"/>
            <a:r>
              <a:rPr lang="en-US" dirty="0"/>
              <a:t>Cut spacing</a:t>
            </a:r>
          </a:p>
        </p:txBody>
      </p:sp>
      <p:sp>
        <p:nvSpPr>
          <p:cNvPr id="3" name="Title 2">
            <a:extLst>
              <a:ext uri="{FF2B5EF4-FFF2-40B4-BE49-F238E27FC236}">
                <a16:creationId xmlns:a16="http://schemas.microsoft.com/office/drawing/2014/main" id="{F0D937A3-30C6-42F6-890C-F06CE67BBCFA}"/>
              </a:ext>
            </a:extLst>
          </p:cNvPr>
          <p:cNvSpPr>
            <a:spLocks noGrp="1"/>
          </p:cNvSpPr>
          <p:nvPr>
            <p:ph type="title"/>
          </p:nvPr>
        </p:nvSpPr>
        <p:spPr/>
        <p:txBody>
          <a:bodyPr/>
          <a:lstStyle/>
          <a:p>
            <a:r>
              <a:rPr lang="en-US" dirty="0"/>
              <a:t>Design Rules Types</a:t>
            </a:r>
          </a:p>
        </p:txBody>
      </p:sp>
      <p:sp>
        <p:nvSpPr>
          <p:cNvPr id="5" name="Right Brace 4">
            <a:extLst>
              <a:ext uri="{FF2B5EF4-FFF2-40B4-BE49-F238E27FC236}">
                <a16:creationId xmlns:a16="http://schemas.microsoft.com/office/drawing/2014/main" id="{21FF6745-7423-4098-924A-CBECE50CC658}"/>
              </a:ext>
            </a:extLst>
          </p:cNvPr>
          <p:cNvSpPr/>
          <p:nvPr/>
        </p:nvSpPr>
        <p:spPr bwMode="auto">
          <a:xfrm>
            <a:off x="5434171" y="2331855"/>
            <a:ext cx="315686" cy="1153886"/>
          </a:xfrm>
          <a:prstGeom prst="rightBrace">
            <a:avLst/>
          </a:prstGeom>
          <a:no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6" name="TextBox 5">
            <a:extLst>
              <a:ext uri="{FF2B5EF4-FFF2-40B4-BE49-F238E27FC236}">
                <a16:creationId xmlns:a16="http://schemas.microsoft.com/office/drawing/2014/main" id="{B9234E36-F64A-407A-876A-F8D0A591014D}"/>
              </a:ext>
            </a:extLst>
          </p:cNvPr>
          <p:cNvSpPr txBox="1"/>
          <p:nvPr/>
        </p:nvSpPr>
        <p:spPr>
          <a:xfrm>
            <a:off x="5875042" y="2724132"/>
            <a:ext cx="2166257" cy="307777"/>
          </a:xfrm>
          <a:prstGeom prst="rect">
            <a:avLst/>
          </a:prstGeom>
          <a:noFill/>
        </p:spPr>
        <p:txBody>
          <a:bodyPr wrap="square" rtlCol="0">
            <a:spAutoFit/>
          </a:bodyPr>
          <a:lstStyle/>
          <a:p>
            <a:r>
              <a:rPr lang="en-US" b="1" dirty="0">
                <a:solidFill>
                  <a:srgbClr val="C00000"/>
                </a:solidFill>
              </a:rPr>
              <a:t>Metal Spacing Rule</a:t>
            </a:r>
          </a:p>
        </p:txBody>
      </p:sp>
      <p:sp>
        <p:nvSpPr>
          <p:cNvPr id="7" name="Right Brace 6">
            <a:extLst>
              <a:ext uri="{FF2B5EF4-FFF2-40B4-BE49-F238E27FC236}">
                <a16:creationId xmlns:a16="http://schemas.microsoft.com/office/drawing/2014/main" id="{2C66E85F-6B50-4915-87E0-9C4C30924556}"/>
              </a:ext>
            </a:extLst>
          </p:cNvPr>
          <p:cNvSpPr/>
          <p:nvPr/>
        </p:nvSpPr>
        <p:spPr bwMode="auto">
          <a:xfrm>
            <a:off x="3253094" y="3546950"/>
            <a:ext cx="342900" cy="643170"/>
          </a:xfrm>
          <a:prstGeom prst="rightBrace">
            <a:avLst/>
          </a:prstGeom>
          <a:no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8" name="TextBox 7">
            <a:extLst>
              <a:ext uri="{FF2B5EF4-FFF2-40B4-BE49-F238E27FC236}">
                <a16:creationId xmlns:a16="http://schemas.microsoft.com/office/drawing/2014/main" id="{D0EB0F10-4564-4727-8103-24DD85D36E00}"/>
              </a:ext>
            </a:extLst>
          </p:cNvPr>
          <p:cNvSpPr txBox="1"/>
          <p:nvPr/>
        </p:nvSpPr>
        <p:spPr>
          <a:xfrm>
            <a:off x="3747940" y="3683869"/>
            <a:ext cx="2166257" cy="307777"/>
          </a:xfrm>
          <a:prstGeom prst="rect">
            <a:avLst/>
          </a:prstGeom>
          <a:noFill/>
        </p:spPr>
        <p:txBody>
          <a:bodyPr wrap="square" rtlCol="0">
            <a:spAutoFit/>
          </a:bodyPr>
          <a:lstStyle/>
          <a:p>
            <a:r>
              <a:rPr lang="en-US" b="1" dirty="0">
                <a:solidFill>
                  <a:srgbClr val="C00000"/>
                </a:solidFill>
              </a:rPr>
              <a:t>Metal Shape Rule</a:t>
            </a:r>
          </a:p>
        </p:txBody>
      </p:sp>
      <p:sp>
        <p:nvSpPr>
          <p:cNvPr id="4" name="TextBox 3">
            <a:extLst>
              <a:ext uri="{FF2B5EF4-FFF2-40B4-BE49-F238E27FC236}">
                <a16:creationId xmlns:a16="http://schemas.microsoft.com/office/drawing/2014/main" id="{F51EB4D7-551A-6098-C792-E53DDDF12DCC}"/>
              </a:ext>
            </a:extLst>
          </p:cNvPr>
          <p:cNvSpPr txBox="1"/>
          <p:nvPr/>
        </p:nvSpPr>
        <p:spPr>
          <a:xfrm>
            <a:off x="6047714" y="4702397"/>
            <a:ext cx="2234207" cy="938719"/>
          </a:xfrm>
          <a:prstGeom prst="rect">
            <a:avLst/>
          </a:prstGeom>
          <a:solidFill>
            <a:schemeClr val="accent6">
              <a:lumMod val="20000"/>
              <a:lumOff val="80000"/>
            </a:schemeClr>
          </a:solidFill>
        </p:spPr>
        <p:txBody>
          <a:bodyPr wrap="square" rtlCol="0">
            <a:spAutoFit/>
          </a:bodyPr>
          <a:lstStyle/>
          <a:p>
            <a:r>
              <a:rPr lang="en-US" sz="1100" dirty="0"/>
              <a:t>Many more design rule types in advanced technologies!  See the “LEF5.8” standard, e.g., </a:t>
            </a:r>
            <a:r>
              <a:rPr lang="en-US" sz="1100" dirty="0">
                <a:hlinkClick r:id="rId2"/>
              </a:rPr>
              <a:t>here</a:t>
            </a:r>
            <a:r>
              <a:rPr lang="en-US" sz="1100" dirty="0"/>
              <a:t>. </a:t>
            </a:r>
          </a:p>
          <a:p>
            <a:endParaRPr lang="en-US" sz="1100" dirty="0"/>
          </a:p>
          <a:p>
            <a:endParaRPr lang="en-US" sz="1100" dirty="0"/>
          </a:p>
        </p:txBody>
      </p:sp>
      <p:sp>
        <p:nvSpPr>
          <p:cNvPr id="9" name="Footer Placeholder 2">
            <a:extLst>
              <a:ext uri="{FF2B5EF4-FFF2-40B4-BE49-F238E27FC236}">
                <a16:creationId xmlns:a16="http://schemas.microsoft.com/office/drawing/2014/main" id="{74896F31-FCC7-D630-38EA-5A73F25586DF}"/>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10" name="Footer Placeholder 2">
            <a:extLst>
              <a:ext uri="{FF2B5EF4-FFF2-40B4-BE49-F238E27FC236}">
                <a16:creationId xmlns:a16="http://schemas.microsoft.com/office/drawing/2014/main" id="{173FF4A4-D559-C2B1-A70B-808F133FFD99}"/>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398494128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7E2E7969-950B-4D08-8D6A-E7B5A9371C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925" y="1261311"/>
            <a:ext cx="8851900" cy="4335378"/>
          </a:xfrm>
        </p:spPr>
      </p:pic>
      <p:sp>
        <p:nvSpPr>
          <p:cNvPr id="3" name="Title 2">
            <a:extLst>
              <a:ext uri="{FF2B5EF4-FFF2-40B4-BE49-F238E27FC236}">
                <a16:creationId xmlns:a16="http://schemas.microsoft.com/office/drawing/2014/main" id="{470A3363-6650-44D6-99C7-81BDEC4B62D1}"/>
              </a:ext>
            </a:extLst>
          </p:cNvPr>
          <p:cNvSpPr>
            <a:spLocks noGrp="1"/>
          </p:cNvSpPr>
          <p:nvPr>
            <p:ph type="title"/>
          </p:nvPr>
        </p:nvSpPr>
        <p:spPr/>
        <p:txBody>
          <a:bodyPr/>
          <a:lstStyle/>
          <a:p>
            <a:r>
              <a:rPr lang="en-US" sz="2800" dirty="0"/>
              <a:t>Metal Spacing Checking </a:t>
            </a:r>
          </a:p>
        </p:txBody>
      </p:sp>
      <p:pic>
        <p:nvPicPr>
          <p:cNvPr id="4" name="Picture 3">
            <a:extLst>
              <a:ext uri="{FF2B5EF4-FFF2-40B4-BE49-F238E27FC236}">
                <a16:creationId xmlns:a16="http://schemas.microsoft.com/office/drawing/2014/main" id="{DEA3CE57-12D4-877F-633E-0289FD5EA26A}"/>
              </a:ext>
            </a:extLst>
          </p:cNvPr>
          <p:cNvPicPr>
            <a:picLocks noChangeAspect="1"/>
          </p:cNvPicPr>
          <p:nvPr/>
        </p:nvPicPr>
        <p:blipFill>
          <a:blip r:embed="rId4"/>
          <a:stretch>
            <a:fillRect/>
          </a:stretch>
        </p:blipFill>
        <p:spPr>
          <a:xfrm>
            <a:off x="6780818" y="3613389"/>
            <a:ext cx="2124371" cy="2419688"/>
          </a:xfrm>
          <a:prstGeom prst="rect">
            <a:avLst/>
          </a:prstGeom>
          <a:ln w="38100">
            <a:solidFill>
              <a:srgbClr val="C00000"/>
            </a:solidFill>
          </a:ln>
        </p:spPr>
      </p:pic>
      <p:sp>
        <p:nvSpPr>
          <p:cNvPr id="6" name="TextBox 5">
            <a:extLst>
              <a:ext uri="{FF2B5EF4-FFF2-40B4-BE49-F238E27FC236}">
                <a16:creationId xmlns:a16="http://schemas.microsoft.com/office/drawing/2014/main" id="{5FF2AAA5-5BAA-A66A-13B2-BFD4AF09C2B5}"/>
              </a:ext>
            </a:extLst>
          </p:cNvPr>
          <p:cNvSpPr txBox="1"/>
          <p:nvPr/>
        </p:nvSpPr>
        <p:spPr>
          <a:xfrm>
            <a:off x="4046898" y="6301212"/>
            <a:ext cx="5082887" cy="261610"/>
          </a:xfrm>
          <a:prstGeom prst="rect">
            <a:avLst/>
          </a:prstGeom>
          <a:solidFill>
            <a:schemeClr val="accent6">
              <a:lumMod val="20000"/>
              <a:lumOff val="80000"/>
            </a:schemeClr>
          </a:solidFill>
        </p:spPr>
        <p:txBody>
          <a:bodyPr wrap="square" rtlCol="0">
            <a:spAutoFit/>
          </a:bodyPr>
          <a:lstStyle/>
          <a:p>
            <a:r>
              <a:rPr lang="en-US" sz="1100" dirty="0">
                <a:hlinkClick r:id="rId5"/>
              </a:rPr>
              <a:t>https://www.ispd.cc/contests/19/Introduction_of_ISPD19_Contest_Problem.pdf</a:t>
            </a:r>
            <a:r>
              <a:rPr lang="en-US" sz="1100" dirty="0"/>
              <a:t> </a:t>
            </a:r>
          </a:p>
        </p:txBody>
      </p:sp>
      <p:sp>
        <p:nvSpPr>
          <p:cNvPr id="7" name="Footer Placeholder 2">
            <a:extLst>
              <a:ext uri="{FF2B5EF4-FFF2-40B4-BE49-F238E27FC236}">
                <a16:creationId xmlns:a16="http://schemas.microsoft.com/office/drawing/2014/main" id="{12B61B61-9EC4-C35C-B9F1-ABE357C64AAD}"/>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9" name="Footer Placeholder 2">
            <a:extLst>
              <a:ext uri="{FF2B5EF4-FFF2-40B4-BE49-F238E27FC236}">
                <a16:creationId xmlns:a16="http://schemas.microsoft.com/office/drawing/2014/main" id="{EDF77FAC-FE7D-DF02-C610-4F3AA434A676}"/>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219741320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7BB66686-87BE-70A6-46D8-F90D1B914981}"/>
              </a:ext>
            </a:extLst>
          </p:cNvPr>
          <p:cNvSpPr>
            <a:spLocks noGrp="1" noChangeArrowheads="1"/>
          </p:cNvSpPr>
          <p:nvPr>
            <p:ph type="title"/>
          </p:nvPr>
        </p:nvSpPr>
        <p:spPr/>
        <p:txBody>
          <a:bodyPr/>
          <a:lstStyle/>
          <a:p>
            <a:r>
              <a:rPr lang="en-US" altLang="ko-KR" dirty="0">
                <a:ea typeface="굴림" panose="020B0600000101010101" pitchFamily="34" charset="-127"/>
              </a:rPr>
              <a:t>Physical Design Flow Pictures </a:t>
            </a:r>
            <a:r>
              <a:rPr lang="en-US" altLang="ko-KR" sz="2000" b="0" dirty="0">
                <a:solidFill>
                  <a:srgbClr val="00B0F0"/>
                </a:solidFill>
                <a:ea typeface="굴림" panose="020B0600000101010101" pitchFamily="34" charset="-127"/>
              </a:rPr>
              <a:t>(old ECE 260B slide) </a:t>
            </a:r>
            <a:endParaRPr lang="ko-KR" altLang="en-US" b="0" dirty="0">
              <a:solidFill>
                <a:srgbClr val="00B0F0"/>
              </a:solidFill>
              <a:ea typeface="굴림" panose="020B0600000101010101" pitchFamily="34" charset="-127"/>
            </a:endParaRPr>
          </a:p>
        </p:txBody>
      </p:sp>
      <p:sp>
        <p:nvSpPr>
          <p:cNvPr id="6147" name="Content Placeholder 2">
            <a:extLst>
              <a:ext uri="{FF2B5EF4-FFF2-40B4-BE49-F238E27FC236}">
                <a16:creationId xmlns:a16="http://schemas.microsoft.com/office/drawing/2014/main" id="{048588DE-8C0A-5A20-9821-9B717246FC1E}"/>
              </a:ext>
            </a:extLst>
          </p:cNvPr>
          <p:cNvSpPr>
            <a:spLocks noGrp="1" noChangeArrowheads="1"/>
          </p:cNvSpPr>
          <p:nvPr>
            <p:ph idx="4294967295"/>
          </p:nvPr>
        </p:nvSpPr>
        <p:spPr>
          <a:xfrm>
            <a:off x="4314" y="752704"/>
            <a:ext cx="3962400" cy="384175"/>
          </a:xfrm>
        </p:spPr>
        <p:txBody>
          <a:bodyPr/>
          <a:lstStyle/>
          <a:p>
            <a:r>
              <a:rPr lang="en-US" altLang="ko-KR" dirty="0" err="1">
                <a:ea typeface="굴림" panose="020B0600000101010101" pitchFamily="34" charset="-127"/>
              </a:rPr>
              <a:t>Floorplanning</a:t>
            </a:r>
            <a:endParaRPr lang="en-US" altLang="ko-KR" dirty="0">
              <a:ea typeface="굴림" panose="020B0600000101010101" pitchFamily="34" charset="-127"/>
            </a:endParaRPr>
          </a:p>
        </p:txBody>
      </p:sp>
      <p:grpSp>
        <p:nvGrpSpPr>
          <p:cNvPr id="6148" name="Group 24">
            <a:extLst>
              <a:ext uri="{FF2B5EF4-FFF2-40B4-BE49-F238E27FC236}">
                <a16:creationId xmlns:a16="http://schemas.microsoft.com/office/drawing/2014/main" id="{D2CC11C9-4D1D-DA00-34F1-809296EA1CE6}"/>
              </a:ext>
            </a:extLst>
          </p:cNvPr>
          <p:cNvGrpSpPr>
            <a:grpSpLocks/>
          </p:cNvGrpSpPr>
          <p:nvPr/>
        </p:nvGrpSpPr>
        <p:grpSpPr bwMode="auto">
          <a:xfrm>
            <a:off x="4876800" y="1371600"/>
            <a:ext cx="4038600" cy="1828800"/>
            <a:chOff x="4495800" y="2590800"/>
            <a:chExt cx="4114800" cy="1756567"/>
          </a:xfrm>
        </p:grpSpPr>
        <p:pic>
          <p:nvPicPr>
            <p:cNvPr id="6167" name="Picture 3">
              <a:extLst>
                <a:ext uri="{FF2B5EF4-FFF2-40B4-BE49-F238E27FC236}">
                  <a16:creationId xmlns:a16="http://schemas.microsoft.com/office/drawing/2014/main" id="{56BA1CF0-6955-2296-F626-966DF67CA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590800"/>
              <a:ext cx="1752600" cy="1733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pic>
          <p:nvPicPr>
            <p:cNvPr id="6168" name="Picture 4">
              <a:extLst>
                <a:ext uri="{FF2B5EF4-FFF2-40B4-BE49-F238E27FC236}">
                  <a16:creationId xmlns:a16="http://schemas.microsoft.com/office/drawing/2014/main" id="{FADB3234-AF22-A669-E50B-EBFAD5B894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590800"/>
              <a:ext cx="2143125" cy="175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cxnSp>
          <p:nvCxnSpPr>
            <p:cNvPr id="6169" name="Straight Connector 7">
              <a:extLst>
                <a:ext uri="{FF2B5EF4-FFF2-40B4-BE49-F238E27FC236}">
                  <a16:creationId xmlns:a16="http://schemas.microsoft.com/office/drawing/2014/main" id="{25485345-BF2A-4D8B-9875-FDD5F9CF474D}"/>
                </a:ext>
              </a:extLst>
            </p:cNvPr>
            <p:cNvCxnSpPr>
              <a:cxnSpLocks noChangeShapeType="1"/>
              <a:endCxn id="6171" idx="4"/>
            </p:cNvCxnSpPr>
            <p:nvPr/>
          </p:nvCxnSpPr>
          <p:spPr bwMode="auto">
            <a:xfrm rot="5400000" flipH="1" flipV="1">
              <a:off x="6019799" y="3429001"/>
              <a:ext cx="1524001" cy="304801"/>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6170" name="Straight Connector 9">
              <a:extLst>
                <a:ext uri="{FF2B5EF4-FFF2-40B4-BE49-F238E27FC236}">
                  <a16:creationId xmlns:a16="http://schemas.microsoft.com/office/drawing/2014/main" id="{844DDE6F-F9B4-F43A-48C8-1A3C577C109D}"/>
                </a:ext>
              </a:extLst>
            </p:cNvPr>
            <p:cNvCxnSpPr>
              <a:cxnSpLocks noChangeShapeType="1"/>
              <a:endCxn id="6171" idx="1"/>
            </p:cNvCxnSpPr>
            <p:nvPr/>
          </p:nvCxnSpPr>
          <p:spPr bwMode="auto">
            <a:xfrm>
              <a:off x="6629400" y="2590800"/>
              <a:ext cx="197037" cy="33479"/>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sp>
          <p:nvSpPr>
            <p:cNvPr id="6171" name="Oval 11">
              <a:extLst>
                <a:ext uri="{FF2B5EF4-FFF2-40B4-BE49-F238E27FC236}">
                  <a16:creationId xmlns:a16="http://schemas.microsoft.com/office/drawing/2014/main" id="{F6ADD3DA-7152-CB3E-B2C6-FA21043EB93D}"/>
                </a:ext>
              </a:extLst>
            </p:cNvPr>
            <p:cNvSpPr>
              <a:spLocks noChangeArrowheads="1"/>
            </p:cNvSpPr>
            <p:nvPr/>
          </p:nvSpPr>
          <p:spPr bwMode="auto">
            <a:xfrm>
              <a:off x="6781800" y="2590801"/>
              <a:ext cx="304800" cy="228599"/>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굴림" panose="020B0600000101010101" pitchFamily="34" charset="-127"/>
              </a:endParaRPr>
            </a:p>
          </p:txBody>
        </p:sp>
      </p:grpSp>
      <p:grpSp>
        <p:nvGrpSpPr>
          <p:cNvPr id="6150" name="Group 25">
            <a:extLst>
              <a:ext uri="{FF2B5EF4-FFF2-40B4-BE49-F238E27FC236}">
                <a16:creationId xmlns:a16="http://schemas.microsoft.com/office/drawing/2014/main" id="{C47D9E81-F397-0DE4-FD3C-3EA00EBBF173}"/>
              </a:ext>
            </a:extLst>
          </p:cNvPr>
          <p:cNvGrpSpPr>
            <a:grpSpLocks/>
          </p:cNvGrpSpPr>
          <p:nvPr/>
        </p:nvGrpSpPr>
        <p:grpSpPr bwMode="auto">
          <a:xfrm>
            <a:off x="152400" y="4267200"/>
            <a:ext cx="3886200" cy="1676400"/>
            <a:chOff x="533400" y="4724400"/>
            <a:chExt cx="4038600" cy="1811094"/>
          </a:xfrm>
        </p:grpSpPr>
        <p:pic>
          <p:nvPicPr>
            <p:cNvPr id="6162" name="Picture 5">
              <a:extLst>
                <a:ext uri="{FF2B5EF4-FFF2-40B4-BE49-F238E27FC236}">
                  <a16:creationId xmlns:a16="http://schemas.microsoft.com/office/drawing/2014/main" id="{2ED43BB5-C716-AE18-58BB-905FE8D00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4724400"/>
              <a:ext cx="1828800" cy="181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pic>
          <p:nvPicPr>
            <p:cNvPr id="6163" name="Picture 6">
              <a:extLst>
                <a:ext uri="{FF2B5EF4-FFF2-40B4-BE49-F238E27FC236}">
                  <a16:creationId xmlns:a16="http://schemas.microsoft.com/office/drawing/2014/main" id="{9450B2E1-5CCE-4D0F-AE3F-79B9772AC7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4733109"/>
              <a:ext cx="1905000" cy="176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6164" name="Oval 19">
              <a:extLst>
                <a:ext uri="{FF2B5EF4-FFF2-40B4-BE49-F238E27FC236}">
                  <a16:creationId xmlns:a16="http://schemas.microsoft.com/office/drawing/2014/main" id="{0B6B4987-D5A5-47AB-73B3-86C2636D43A5}"/>
                </a:ext>
              </a:extLst>
            </p:cNvPr>
            <p:cNvSpPr>
              <a:spLocks noChangeArrowheads="1"/>
            </p:cNvSpPr>
            <p:nvPr/>
          </p:nvSpPr>
          <p:spPr bwMode="auto">
            <a:xfrm>
              <a:off x="2057400" y="4724400"/>
              <a:ext cx="304800" cy="228599"/>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굴림" panose="020B0600000101010101" pitchFamily="34" charset="-127"/>
              </a:endParaRPr>
            </a:p>
          </p:txBody>
        </p:sp>
        <p:cxnSp>
          <p:nvCxnSpPr>
            <p:cNvPr id="6165" name="Straight Connector 20">
              <a:extLst>
                <a:ext uri="{FF2B5EF4-FFF2-40B4-BE49-F238E27FC236}">
                  <a16:creationId xmlns:a16="http://schemas.microsoft.com/office/drawing/2014/main" id="{39639B72-D740-A4DA-B769-26F5576D5AD2}"/>
                </a:ext>
              </a:extLst>
            </p:cNvPr>
            <p:cNvCxnSpPr>
              <a:cxnSpLocks noChangeShapeType="1"/>
            </p:cNvCxnSpPr>
            <p:nvPr/>
          </p:nvCxnSpPr>
          <p:spPr bwMode="auto">
            <a:xfrm>
              <a:off x="2286000" y="4724400"/>
              <a:ext cx="381000" cy="1588"/>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6166" name="Straight Connector 22">
              <a:extLst>
                <a:ext uri="{FF2B5EF4-FFF2-40B4-BE49-F238E27FC236}">
                  <a16:creationId xmlns:a16="http://schemas.microsoft.com/office/drawing/2014/main" id="{C53031D8-44CD-9DAB-C14C-D7C6A209BD9C}"/>
                </a:ext>
              </a:extLst>
            </p:cNvPr>
            <p:cNvCxnSpPr>
              <a:cxnSpLocks noChangeShapeType="1"/>
            </p:cNvCxnSpPr>
            <p:nvPr/>
          </p:nvCxnSpPr>
          <p:spPr bwMode="auto">
            <a:xfrm rot="16200000" flipV="1">
              <a:off x="1676402" y="5486401"/>
              <a:ext cx="1523999" cy="457199"/>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grpSp>
      <p:sp>
        <p:nvSpPr>
          <p:cNvPr id="6152" name="Right Arrow 27">
            <a:extLst>
              <a:ext uri="{FF2B5EF4-FFF2-40B4-BE49-F238E27FC236}">
                <a16:creationId xmlns:a16="http://schemas.microsoft.com/office/drawing/2014/main" id="{F757A105-EBDF-3228-AACD-0EE259FA5FD7}"/>
              </a:ext>
            </a:extLst>
          </p:cNvPr>
          <p:cNvSpPr>
            <a:spLocks noChangeArrowheads="1"/>
          </p:cNvSpPr>
          <p:nvPr/>
        </p:nvSpPr>
        <p:spPr bwMode="auto">
          <a:xfrm>
            <a:off x="4038600" y="1828800"/>
            <a:ext cx="685800" cy="609600"/>
          </a:xfrm>
          <a:prstGeom prst="rightArrow">
            <a:avLst>
              <a:gd name="adj1" fmla="val 50000"/>
              <a:gd name="adj2" fmla="val 50000"/>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굴림" panose="020B0600000101010101" pitchFamily="34" charset="-127"/>
            </a:endParaRPr>
          </a:p>
        </p:txBody>
      </p:sp>
      <p:pic>
        <p:nvPicPr>
          <p:cNvPr id="6154" name="Picture 7">
            <a:extLst>
              <a:ext uri="{FF2B5EF4-FFF2-40B4-BE49-F238E27FC236}">
                <a16:creationId xmlns:a16="http://schemas.microsoft.com/office/drawing/2014/main" id="{3245053B-A0B7-7D87-EF6D-DD47B1A210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4191000"/>
            <a:ext cx="19050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pic>
        <p:nvPicPr>
          <p:cNvPr id="6155" name="Picture 8">
            <a:extLst>
              <a:ext uri="{FF2B5EF4-FFF2-40B4-BE49-F238E27FC236}">
                <a16:creationId xmlns:a16="http://schemas.microsoft.com/office/drawing/2014/main" id="{82B41609-11A3-0DF2-A3EE-C1208D1B1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6600" y="4191000"/>
            <a:ext cx="1933575"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6156" name="Oval 31">
            <a:extLst>
              <a:ext uri="{FF2B5EF4-FFF2-40B4-BE49-F238E27FC236}">
                <a16:creationId xmlns:a16="http://schemas.microsoft.com/office/drawing/2014/main" id="{D376072B-C191-2D22-67DB-0658E91DA243}"/>
              </a:ext>
            </a:extLst>
          </p:cNvPr>
          <p:cNvSpPr>
            <a:spLocks noChangeArrowheads="1"/>
          </p:cNvSpPr>
          <p:nvPr/>
        </p:nvSpPr>
        <p:spPr bwMode="auto">
          <a:xfrm>
            <a:off x="6553200" y="4953000"/>
            <a:ext cx="298450" cy="238125"/>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굴림" panose="020B0600000101010101" pitchFamily="34" charset="-127"/>
            </a:endParaRPr>
          </a:p>
        </p:txBody>
      </p:sp>
      <p:cxnSp>
        <p:nvCxnSpPr>
          <p:cNvPr id="6157" name="Straight Connector 32">
            <a:extLst>
              <a:ext uri="{FF2B5EF4-FFF2-40B4-BE49-F238E27FC236}">
                <a16:creationId xmlns:a16="http://schemas.microsoft.com/office/drawing/2014/main" id="{614A3563-C808-446F-6579-8F063D6ECBD3}"/>
              </a:ext>
            </a:extLst>
          </p:cNvPr>
          <p:cNvCxnSpPr>
            <a:cxnSpLocks noChangeShapeType="1"/>
          </p:cNvCxnSpPr>
          <p:nvPr/>
        </p:nvCxnSpPr>
        <p:spPr bwMode="auto">
          <a:xfrm rot="5400000" flipH="1" flipV="1">
            <a:off x="6522243" y="4374357"/>
            <a:ext cx="747713" cy="381000"/>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6158" name="Straight Connector 34">
            <a:extLst>
              <a:ext uri="{FF2B5EF4-FFF2-40B4-BE49-F238E27FC236}">
                <a16:creationId xmlns:a16="http://schemas.microsoft.com/office/drawing/2014/main" id="{20056CD3-0857-02CE-8A36-2959F34A3DD0}"/>
              </a:ext>
            </a:extLst>
          </p:cNvPr>
          <p:cNvCxnSpPr>
            <a:cxnSpLocks noChangeShapeType="1"/>
          </p:cNvCxnSpPr>
          <p:nvPr/>
        </p:nvCxnSpPr>
        <p:spPr bwMode="auto">
          <a:xfrm rot="16200000" flipV="1">
            <a:off x="6477000" y="5410200"/>
            <a:ext cx="838200" cy="381000"/>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pic>
        <p:nvPicPr>
          <p:cNvPr id="6159" name="Picture 9">
            <a:extLst>
              <a:ext uri="{FF2B5EF4-FFF2-40B4-BE49-F238E27FC236}">
                <a16:creationId xmlns:a16="http://schemas.microsoft.com/office/drawing/2014/main" id="{D34A66BF-07F9-25CE-77D5-859CBE4D43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600" y="1295400"/>
            <a:ext cx="19923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6160" name="Right Arrow 37">
            <a:extLst>
              <a:ext uri="{FF2B5EF4-FFF2-40B4-BE49-F238E27FC236}">
                <a16:creationId xmlns:a16="http://schemas.microsoft.com/office/drawing/2014/main" id="{BA10DC4A-3605-F46F-CB2D-FEE75715DDE9}"/>
              </a:ext>
            </a:extLst>
          </p:cNvPr>
          <p:cNvSpPr>
            <a:spLocks noChangeArrowheads="1"/>
          </p:cNvSpPr>
          <p:nvPr/>
        </p:nvSpPr>
        <p:spPr bwMode="auto">
          <a:xfrm>
            <a:off x="4114800" y="4876800"/>
            <a:ext cx="685800" cy="609600"/>
          </a:xfrm>
          <a:prstGeom prst="rightArrow">
            <a:avLst>
              <a:gd name="adj1" fmla="val 50000"/>
              <a:gd name="adj2" fmla="val 50000"/>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굴림" panose="020B0600000101010101" pitchFamily="34" charset="-127"/>
            </a:endParaRPr>
          </a:p>
        </p:txBody>
      </p:sp>
      <p:sp>
        <p:nvSpPr>
          <p:cNvPr id="6161" name="Right Arrow 38">
            <a:extLst>
              <a:ext uri="{FF2B5EF4-FFF2-40B4-BE49-F238E27FC236}">
                <a16:creationId xmlns:a16="http://schemas.microsoft.com/office/drawing/2014/main" id="{9F61325F-30A1-DC4D-0D29-174AC27B585F}"/>
              </a:ext>
            </a:extLst>
          </p:cNvPr>
          <p:cNvSpPr>
            <a:spLocks noChangeArrowheads="1"/>
          </p:cNvSpPr>
          <p:nvPr/>
        </p:nvSpPr>
        <p:spPr bwMode="auto">
          <a:xfrm rot="8479068">
            <a:off x="4078288" y="3357563"/>
            <a:ext cx="685800" cy="609600"/>
          </a:xfrm>
          <a:prstGeom prst="rightArrow">
            <a:avLst>
              <a:gd name="adj1" fmla="val 50000"/>
              <a:gd name="adj2" fmla="val 50000"/>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굴림" panose="020B0600000101010101" pitchFamily="34" charset="-127"/>
            </a:endParaRPr>
          </a:p>
        </p:txBody>
      </p:sp>
      <p:sp>
        <p:nvSpPr>
          <p:cNvPr id="2" name="Content Placeholder 2">
            <a:extLst>
              <a:ext uri="{FF2B5EF4-FFF2-40B4-BE49-F238E27FC236}">
                <a16:creationId xmlns:a16="http://schemas.microsoft.com/office/drawing/2014/main" id="{DF56B9C8-3911-934B-DFFC-CBEB617FD0F2}"/>
              </a:ext>
            </a:extLst>
          </p:cNvPr>
          <p:cNvSpPr txBox="1">
            <a:spLocks noChangeArrowheads="1"/>
          </p:cNvSpPr>
          <p:nvPr/>
        </p:nvSpPr>
        <p:spPr>
          <a:xfrm>
            <a:off x="4782671" y="752704"/>
            <a:ext cx="3962400" cy="384175"/>
          </a:xfrm>
          <a:prstGeom prst="rect">
            <a:avLst/>
          </a:prstGeom>
          <a:noFill/>
          <a:ln>
            <a:noFill/>
          </a:ln>
        </p:spPr>
        <p:txBody>
          <a:bodyPr spcFirstLastPara="1" wrap="square" lIns="92075" tIns="46025" rIns="92075" bIns="46025" anchor="t" anchorCtr="0">
            <a:noAutofit/>
          </a:bodyPr>
          <a:lstStyle>
            <a:defPPr marR="0" lvl="0" algn="l" rtl="0">
              <a:lnSpc>
                <a:spcPct val="100000"/>
              </a:lnSpc>
              <a:spcBef>
                <a:spcPts val="0"/>
              </a:spcBef>
              <a:spcAft>
                <a:spcPts val="0"/>
              </a:spcAft>
            </a:defPPr>
            <a:lvl1pPr marL="457200" marR="0" lvl="0" indent="-406400" algn="l" rtl="0" eaLnBrk="1" hangingPunct="1">
              <a:lnSpc>
                <a:spcPct val="85000"/>
              </a:lnSpc>
              <a:spcBef>
                <a:spcPts val="840"/>
              </a:spcBef>
              <a:spcAft>
                <a:spcPts val="0"/>
              </a:spcAft>
              <a:buClr>
                <a:srgbClr val="C00000"/>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eaLnBrk="1" hangingPunct="1">
              <a:lnSpc>
                <a:spcPct val="85000"/>
              </a:lnSpc>
              <a:spcBef>
                <a:spcPts val="720"/>
              </a:spcBef>
              <a:spcAft>
                <a:spcPts val="0"/>
              </a:spcAft>
              <a:buClr>
                <a:srgbClr val="C00000"/>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eaLnBrk="1" hangingPunct="1">
              <a:lnSpc>
                <a:spcPct val="85000"/>
              </a:lnSpc>
              <a:spcBef>
                <a:spcPts val="600"/>
              </a:spcBef>
              <a:spcAft>
                <a:spcPts val="0"/>
              </a:spcAft>
              <a:buClr>
                <a:srgbClr val="C0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285750" algn="l" rtl="0" eaLnBrk="1" hangingPunct="1">
              <a:lnSpc>
                <a:spcPct val="100000"/>
              </a:lnSpc>
              <a:spcBef>
                <a:spcPts val="360"/>
              </a:spcBef>
              <a:spcAft>
                <a:spcPts val="0"/>
              </a:spcAft>
              <a:buClr>
                <a:srgbClr val="FF3300"/>
              </a:buClr>
              <a:buSzPts val="900"/>
              <a:buFont typeface="Arial"/>
              <a:buChar char="●"/>
              <a:defRPr sz="1800" b="0" i="0" u="none" strike="noStrike" cap="none">
                <a:solidFill>
                  <a:schemeClr val="dk1"/>
                </a:solidFill>
                <a:latin typeface="Arial Narrow"/>
                <a:ea typeface="Arial Narrow"/>
                <a:cs typeface="Arial Narrow"/>
                <a:sym typeface="Arial Narrow"/>
              </a:defRPr>
            </a:lvl4pPr>
            <a:lvl5pPr marL="2286000" marR="0" lvl="4"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5pPr>
            <a:lvl6pPr marL="2743200" marR="0" lvl="5"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9pPr>
          </a:lstStyle>
          <a:p>
            <a:pPr fontAlgn="auto"/>
            <a:r>
              <a:rPr lang="en-US" altLang="ko-KR" kern="0" dirty="0" err="1">
                <a:ea typeface="굴림" panose="020B0600000101010101" pitchFamily="34" charset="-127"/>
              </a:rPr>
              <a:t>Powerplanning</a:t>
            </a:r>
            <a:endParaRPr lang="en-US" altLang="ko-KR" kern="0" dirty="0">
              <a:ea typeface="굴림" panose="020B0600000101010101" pitchFamily="34" charset="-127"/>
            </a:endParaRPr>
          </a:p>
        </p:txBody>
      </p:sp>
      <p:sp>
        <p:nvSpPr>
          <p:cNvPr id="3" name="Content Placeholder 2">
            <a:extLst>
              <a:ext uri="{FF2B5EF4-FFF2-40B4-BE49-F238E27FC236}">
                <a16:creationId xmlns:a16="http://schemas.microsoft.com/office/drawing/2014/main" id="{ED5CEFE7-1986-F777-D7A2-77975899F9D1}"/>
              </a:ext>
            </a:extLst>
          </p:cNvPr>
          <p:cNvSpPr txBox="1">
            <a:spLocks noChangeArrowheads="1"/>
          </p:cNvSpPr>
          <p:nvPr/>
        </p:nvSpPr>
        <p:spPr>
          <a:xfrm>
            <a:off x="4314" y="3495694"/>
            <a:ext cx="3962400" cy="384175"/>
          </a:xfrm>
          <a:prstGeom prst="rect">
            <a:avLst/>
          </a:prstGeom>
          <a:noFill/>
          <a:ln>
            <a:noFill/>
          </a:ln>
        </p:spPr>
        <p:txBody>
          <a:bodyPr spcFirstLastPara="1" wrap="square" lIns="92075" tIns="46025" rIns="92075" bIns="46025" anchor="t" anchorCtr="0">
            <a:noAutofit/>
          </a:bodyPr>
          <a:lstStyle>
            <a:defPPr marR="0" lvl="0" algn="l" rtl="0">
              <a:lnSpc>
                <a:spcPct val="100000"/>
              </a:lnSpc>
              <a:spcBef>
                <a:spcPts val="0"/>
              </a:spcBef>
              <a:spcAft>
                <a:spcPts val="0"/>
              </a:spcAft>
            </a:defPPr>
            <a:lvl1pPr marL="457200" marR="0" lvl="0" indent="-406400" algn="l" rtl="0" eaLnBrk="1" hangingPunct="1">
              <a:lnSpc>
                <a:spcPct val="85000"/>
              </a:lnSpc>
              <a:spcBef>
                <a:spcPts val="840"/>
              </a:spcBef>
              <a:spcAft>
                <a:spcPts val="0"/>
              </a:spcAft>
              <a:buClr>
                <a:srgbClr val="C00000"/>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eaLnBrk="1" hangingPunct="1">
              <a:lnSpc>
                <a:spcPct val="85000"/>
              </a:lnSpc>
              <a:spcBef>
                <a:spcPts val="720"/>
              </a:spcBef>
              <a:spcAft>
                <a:spcPts val="0"/>
              </a:spcAft>
              <a:buClr>
                <a:srgbClr val="C00000"/>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eaLnBrk="1" hangingPunct="1">
              <a:lnSpc>
                <a:spcPct val="85000"/>
              </a:lnSpc>
              <a:spcBef>
                <a:spcPts val="600"/>
              </a:spcBef>
              <a:spcAft>
                <a:spcPts val="0"/>
              </a:spcAft>
              <a:buClr>
                <a:srgbClr val="C0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285750" algn="l" rtl="0" eaLnBrk="1" hangingPunct="1">
              <a:lnSpc>
                <a:spcPct val="100000"/>
              </a:lnSpc>
              <a:spcBef>
                <a:spcPts val="360"/>
              </a:spcBef>
              <a:spcAft>
                <a:spcPts val="0"/>
              </a:spcAft>
              <a:buClr>
                <a:srgbClr val="FF3300"/>
              </a:buClr>
              <a:buSzPts val="900"/>
              <a:buFont typeface="Arial"/>
              <a:buChar char="●"/>
              <a:defRPr sz="1800" b="0" i="0" u="none" strike="noStrike" cap="none">
                <a:solidFill>
                  <a:schemeClr val="dk1"/>
                </a:solidFill>
                <a:latin typeface="Arial Narrow"/>
                <a:ea typeface="Arial Narrow"/>
                <a:cs typeface="Arial Narrow"/>
                <a:sym typeface="Arial Narrow"/>
              </a:defRPr>
            </a:lvl4pPr>
            <a:lvl5pPr marL="2286000" marR="0" lvl="4"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5pPr>
            <a:lvl6pPr marL="2743200" marR="0" lvl="5"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9pPr>
          </a:lstStyle>
          <a:p>
            <a:pPr fontAlgn="auto"/>
            <a:r>
              <a:rPr lang="en-US" altLang="ko-KR" kern="0" dirty="0">
                <a:ea typeface="굴림" panose="020B0600000101010101" pitchFamily="34" charset="-127"/>
              </a:rPr>
              <a:t>Placement</a:t>
            </a:r>
          </a:p>
        </p:txBody>
      </p:sp>
      <p:sp>
        <p:nvSpPr>
          <p:cNvPr id="4" name="Content Placeholder 2">
            <a:extLst>
              <a:ext uri="{FF2B5EF4-FFF2-40B4-BE49-F238E27FC236}">
                <a16:creationId xmlns:a16="http://schemas.microsoft.com/office/drawing/2014/main" id="{687A91CD-0441-1090-2935-7527415DFF77}"/>
              </a:ext>
            </a:extLst>
          </p:cNvPr>
          <p:cNvSpPr txBox="1">
            <a:spLocks noChangeArrowheads="1"/>
          </p:cNvSpPr>
          <p:nvPr/>
        </p:nvSpPr>
        <p:spPr>
          <a:xfrm>
            <a:off x="4914899" y="3501548"/>
            <a:ext cx="3962400" cy="384175"/>
          </a:xfrm>
          <a:prstGeom prst="rect">
            <a:avLst/>
          </a:prstGeom>
          <a:noFill/>
          <a:ln>
            <a:noFill/>
          </a:ln>
        </p:spPr>
        <p:txBody>
          <a:bodyPr spcFirstLastPara="1" wrap="square" lIns="92075" tIns="46025" rIns="92075" bIns="46025" anchor="t" anchorCtr="0">
            <a:noAutofit/>
          </a:bodyPr>
          <a:lstStyle>
            <a:defPPr marR="0" lvl="0" algn="l" rtl="0">
              <a:lnSpc>
                <a:spcPct val="100000"/>
              </a:lnSpc>
              <a:spcBef>
                <a:spcPts val="0"/>
              </a:spcBef>
              <a:spcAft>
                <a:spcPts val="0"/>
              </a:spcAft>
            </a:defPPr>
            <a:lvl1pPr marL="457200" marR="0" lvl="0" indent="-406400" algn="l" rtl="0" eaLnBrk="1" hangingPunct="1">
              <a:lnSpc>
                <a:spcPct val="85000"/>
              </a:lnSpc>
              <a:spcBef>
                <a:spcPts val="840"/>
              </a:spcBef>
              <a:spcAft>
                <a:spcPts val="0"/>
              </a:spcAft>
              <a:buClr>
                <a:srgbClr val="C00000"/>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eaLnBrk="1" hangingPunct="1">
              <a:lnSpc>
                <a:spcPct val="85000"/>
              </a:lnSpc>
              <a:spcBef>
                <a:spcPts val="720"/>
              </a:spcBef>
              <a:spcAft>
                <a:spcPts val="0"/>
              </a:spcAft>
              <a:buClr>
                <a:srgbClr val="C00000"/>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eaLnBrk="1" hangingPunct="1">
              <a:lnSpc>
                <a:spcPct val="85000"/>
              </a:lnSpc>
              <a:spcBef>
                <a:spcPts val="600"/>
              </a:spcBef>
              <a:spcAft>
                <a:spcPts val="0"/>
              </a:spcAft>
              <a:buClr>
                <a:srgbClr val="C0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285750" algn="l" rtl="0" eaLnBrk="1" hangingPunct="1">
              <a:lnSpc>
                <a:spcPct val="100000"/>
              </a:lnSpc>
              <a:spcBef>
                <a:spcPts val="360"/>
              </a:spcBef>
              <a:spcAft>
                <a:spcPts val="0"/>
              </a:spcAft>
              <a:buClr>
                <a:srgbClr val="FF3300"/>
              </a:buClr>
              <a:buSzPts val="900"/>
              <a:buFont typeface="Arial"/>
              <a:buChar char="●"/>
              <a:defRPr sz="1800" b="0" i="0" u="none" strike="noStrike" cap="none">
                <a:solidFill>
                  <a:schemeClr val="dk1"/>
                </a:solidFill>
                <a:latin typeface="Arial Narrow"/>
                <a:ea typeface="Arial Narrow"/>
                <a:cs typeface="Arial Narrow"/>
                <a:sym typeface="Arial Narrow"/>
              </a:defRPr>
            </a:lvl4pPr>
            <a:lvl5pPr marL="2286000" marR="0" lvl="4"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5pPr>
            <a:lvl6pPr marL="2743200" marR="0" lvl="5"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9pPr>
          </a:lstStyle>
          <a:p>
            <a:pPr fontAlgn="auto"/>
            <a:r>
              <a:rPr lang="en-US" altLang="ko-KR" kern="0" dirty="0">
                <a:ea typeface="굴림" panose="020B0600000101010101" pitchFamily="34" charset="-127"/>
              </a:rPr>
              <a:t>Routing</a:t>
            </a:r>
          </a:p>
        </p:txBody>
      </p:sp>
      <p:sp>
        <p:nvSpPr>
          <p:cNvPr id="6" name="Footer Placeholder 2">
            <a:extLst>
              <a:ext uri="{FF2B5EF4-FFF2-40B4-BE49-F238E27FC236}">
                <a16:creationId xmlns:a16="http://schemas.microsoft.com/office/drawing/2014/main" id="{D09798A4-392E-2154-E83C-71150EED968B}"/>
              </a:ext>
            </a:extLst>
          </p:cNvPr>
          <p:cNvSpPr>
            <a:spLocks noGrp="1"/>
          </p:cNvSpPr>
          <p:nvPr>
            <p:ph type="ftr" sz="quarter" idx="10"/>
          </p:nvPr>
        </p:nvSpPr>
        <p:spPr>
          <a:xfrm>
            <a:off x="343152" y="6591988"/>
            <a:ext cx="1706577" cy="2476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F21F9BC6-E79C-479E-84E2-C07EE9B02A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25" y="1359883"/>
            <a:ext cx="8851900" cy="4138233"/>
          </a:xfrm>
        </p:spPr>
      </p:pic>
      <p:sp>
        <p:nvSpPr>
          <p:cNvPr id="3" name="Title 2">
            <a:extLst>
              <a:ext uri="{FF2B5EF4-FFF2-40B4-BE49-F238E27FC236}">
                <a16:creationId xmlns:a16="http://schemas.microsoft.com/office/drawing/2014/main" id="{470A3363-6650-44D6-99C7-81BDEC4B62D1}"/>
              </a:ext>
            </a:extLst>
          </p:cNvPr>
          <p:cNvSpPr>
            <a:spLocks noGrp="1"/>
          </p:cNvSpPr>
          <p:nvPr>
            <p:ph type="title"/>
          </p:nvPr>
        </p:nvSpPr>
        <p:spPr/>
        <p:txBody>
          <a:bodyPr/>
          <a:lstStyle/>
          <a:p>
            <a:r>
              <a:rPr lang="en-US" sz="2800" dirty="0"/>
              <a:t>Short Checking</a:t>
            </a:r>
          </a:p>
        </p:txBody>
      </p:sp>
      <p:sp>
        <p:nvSpPr>
          <p:cNvPr id="2" name="Footer Placeholder 2">
            <a:extLst>
              <a:ext uri="{FF2B5EF4-FFF2-40B4-BE49-F238E27FC236}">
                <a16:creationId xmlns:a16="http://schemas.microsoft.com/office/drawing/2014/main" id="{5897002E-C383-459E-B16A-56632F63BD9B}"/>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4" name="Footer Placeholder 2">
            <a:extLst>
              <a:ext uri="{FF2B5EF4-FFF2-40B4-BE49-F238E27FC236}">
                <a16:creationId xmlns:a16="http://schemas.microsoft.com/office/drawing/2014/main" id="{95D1B077-2639-80CF-68E7-54192D819C72}"/>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224095101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A3363-6650-44D6-99C7-81BDEC4B62D1}"/>
              </a:ext>
            </a:extLst>
          </p:cNvPr>
          <p:cNvSpPr>
            <a:spLocks noGrp="1"/>
          </p:cNvSpPr>
          <p:nvPr>
            <p:ph type="title"/>
          </p:nvPr>
        </p:nvSpPr>
        <p:spPr/>
        <p:txBody>
          <a:bodyPr/>
          <a:lstStyle/>
          <a:p>
            <a:r>
              <a:rPr lang="en-US" sz="2800" dirty="0"/>
              <a:t>NS-Metal Checking </a:t>
            </a:r>
          </a:p>
        </p:txBody>
      </p:sp>
      <p:pic>
        <p:nvPicPr>
          <p:cNvPr id="9" name="Content Placeholder 8" descr="A screenshot of a cell phone&#10;&#10;Description automatically generated">
            <a:extLst>
              <a:ext uri="{FF2B5EF4-FFF2-40B4-BE49-F238E27FC236}">
                <a16:creationId xmlns:a16="http://schemas.microsoft.com/office/drawing/2014/main" id="{29E6BA79-EE17-4D78-8487-2BFA7D0BA4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25" y="1393799"/>
            <a:ext cx="8851900" cy="4070402"/>
          </a:xfrm>
        </p:spPr>
      </p:pic>
      <p:sp>
        <p:nvSpPr>
          <p:cNvPr id="2" name="Footer Placeholder 2">
            <a:extLst>
              <a:ext uri="{FF2B5EF4-FFF2-40B4-BE49-F238E27FC236}">
                <a16:creationId xmlns:a16="http://schemas.microsoft.com/office/drawing/2014/main" id="{FBA7D147-83F6-3EA9-5C1E-4A66674FC767}"/>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4" name="Footer Placeholder 2">
            <a:extLst>
              <a:ext uri="{FF2B5EF4-FFF2-40B4-BE49-F238E27FC236}">
                <a16:creationId xmlns:a16="http://schemas.microsoft.com/office/drawing/2014/main" id="{B3BF1E7D-D5D1-981E-E8E1-0E9D0D82279F}"/>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65151556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737EE520-07A3-4FBF-B5EB-D21D41F340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050" y="729202"/>
            <a:ext cx="8851900" cy="5762893"/>
          </a:xfrm>
        </p:spPr>
      </p:pic>
      <p:sp>
        <p:nvSpPr>
          <p:cNvPr id="3" name="Title 2">
            <a:extLst>
              <a:ext uri="{FF2B5EF4-FFF2-40B4-BE49-F238E27FC236}">
                <a16:creationId xmlns:a16="http://schemas.microsoft.com/office/drawing/2014/main" id="{470A3363-6650-44D6-99C7-81BDEC4B62D1}"/>
              </a:ext>
            </a:extLst>
          </p:cNvPr>
          <p:cNvSpPr>
            <a:spLocks noGrp="1"/>
          </p:cNvSpPr>
          <p:nvPr>
            <p:ph type="title"/>
          </p:nvPr>
        </p:nvSpPr>
        <p:spPr/>
        <p:txBody>
          <a:bodyPr/>
          <a:lstStyle/>
          <a:p>
            <a:r>
              <a:rPr lang="en-US" sz="2800" dirty="0"/>
              <a:t>PRL Spacing Checking</a:t>
            </a:r>
          </a:p>
        </p:txBody>
      </p:sp>
      <p:sp>
        <p:nvSpPr>
          <p:cNvPr id="2" name="Footer Placeholder 2">
            <a:extLst>
              <a:ext uri="{FF2B5EF4-FFF2-40B4-BE49-F238E27FC236}">
                <a16:creationId xmlns:a16="http://schemas.microsoft.com/office/drawing/2014/main" id="{5B1AB75C-F1CC-08F9-4DC3-737FF2C151A2}"/>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extLst>
      <p:ext uri="{BB962C8B-B14F-4D97-AF65-F5344CB8AC3E}">
        <p14:creationId xmlns:p14="http://schemas.microsoft.com/office/powerpoint/2010/main" val="259511865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A3363-6650-44D6-99C7-81BDEC4B62D1}"/>
              </a:ext>
            </a:extLst>
          </p:cNvPr>
          <p:cNvSpPr>
            <a:spLocks noGrp="1"/>
          </p:cNvSpPr>
          <p:nvPr>
            <p:ph type="title"/>
          </p:nvPr>
        </p:nvSpPr>
        <p:spPr/>
        <p:txBody>
          <a:bodyPr/>
          <a:lstStyle/>
          <a:p>
            <a:r>
              <a:rPr lang="en-US" sz="2800" dirty="0"/>
              <a:t>Min Width Checking</a:t>
            </a:r>
          </a:p>
        </p:txBody>
      </p:sp>
      <p:pic>
        <p:nvPicPr>
          <p:cNvPr id="7" name="Content Placeholder 6" descr="A screenshot of a cell phone&#10;&#10;Description automatically generated">
            <a:extLst>
              <a:ext uri="{FF2B5EF4-FFF2-40B4-BE49-F238E27FC236}">
                <a16:creationId xmlns:a16="http://schemas.microsoft.com/office/drawing/2014/main" id="{0486278D-DC58-447B-A1BB-38F963F31A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152" y="632646"/>
            <a:ext cx="8079707" cy="5959342"/>
          </a:xfrm>
        </p:spPr>
      </p:pic>
      <p:sp>
        <p:nvSpPr>
          <p:cNvPr id="2" name="Footer Placeholder 2">
            <a:extLst>
              <a:ext uri="{FF2B5EF4-FFF2-40B4-BE49-F238E27FC236}">
                <a16:creationId xmlns:a16="http://schemas.microsoft.com/office/drawing/2014/main" id="{5F1015FC-4E86-FD31-1A56-E56521EEFAD6}"/>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4" name="Footer Placeholder 2">
            <a:extLst>
              <a:ext uri="{FF2B5EF4-FFF2-40B4-BE49-F238E27FC236}">
                <a16:creationId xmlns:a16="http://schemas.microsoft.com/office/drawing/2014/main" id="{DA3DB03B-8458-CD32-56C2-5476ED0DF97C}"/>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156131860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A3363-6650-44D6-99C7-81BDEC4B62D1}"/>
              </a:ext>
            </a:extLst>
          </p:cNvPr>
          <p:cNvSpPr>
            <a:spLocks noGrp="1"/>
          </p:cNvSpPr>
          <p:nvPr>
            <p:ph type="title"/>
          </p:nvPr>
        </p:nvSpPr>
        <p:spPr/>
        <p:txBody>
          <a:bodyPr/>
          <a:lstStyle/>
          <a:p>
            <a:r>
              <a:rPr lang="en-US" sz="2800" dirty="0"/>
              <a:t>Min Step Checking</a:t>
            </a:r>
          </a:p>
        </p:txBody>
      </p:sp>
      <p:pic>
        <p:nvPicPr>
          <p:cNvPr id="7" name="Content Placeholder 6" descr="A screenshot of a cell phone&#10;&#10;Description automatically generated">
            <a:extLst>
              <a:ext uri="{FF2B5EF4-FFF2-40B4-BE49-F238E27FC236}">
                <a16:creationId xmlns:a16="http://schemas.microsoft.com/office/drawing/2014/main" id="{9BA88A5E-1A6A-48F1-BB22-60475B6D25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6400" y="702447"/>
            <a:ext cx="6571200" cy="5889541"/>
          </a:xfrm>
        </p:spPr>
      </p:pic>
      <p:sp>
        <p:nvSpPr>
          <p:cNvPr id="2" name="Footer Placeholder 2">
            <a:extLst>
              <a:ext uri="{FF2B5EF4-FFF2-40B4-BE49-F238E27FC236}">
                <a16:creationId xmlns:a16="http://schemas.microsoft.com/office/drawing/2014/main" id="{C54028C8-7AEF-308E-37B6-0A872523C39F}"/>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4" name="Footer Placeholder 2">
            <a:extLst>
              <a:ext uri="{FF2B5EF4-FFF2-40B4-BE49-F238E27FC236}">
                <a16:creationId xmlns:a16="http://schemas.microsoft.com/office/drawing/2014/main" id="{75B0668B-A162-A324-4BE0-DB055C5E7F63}"/>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261633270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D4927A00-77F5-48BF-B5A8-8AD1A18051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603" y="842507"/>
            <a:ext cx="8710471" cy="5676323"/>
          </a:xfrm>
        </p:spPr>
      </p:pic>
      <p:sp>
        <p:nvSpPr>
          <p:cNvPr id="3" name="Title 2">
            <a:extLst>
              <a:ext uri="{FF2B5EF4-FFF2-40B4-BE49-F238E27FC236}">
                <a16:creationId xmlns:a16="http://schemas.microsoft.com/office/drawing/2014/main" id="{2DD6733A-AFF3-46E1-9092-2301D673AD42}"/>
              </a:ext>
            </a:extLst>
          </p:cNvPr>
          <p:cNvSpPr>
            <a:spLocks noGrp="1"/>
          </p:cNvSpPr>
          <p:nvPr>
            <p:ph type="title"/>
          </p:nvPr>
        </p:nvSpPr>
        <p:spPr/>
        <p:txBody>
          <a:bodyPr/>
          <a:lstStyle/>
          <a:p>
            <a:r>
              <a:rPr lang="en-US" sz="2800" dirty="0"/>
              <a:t>EOL Spacing Checking</a:t>
            </a:r>
          </a:p>
        </p:txBody>
      </p:sp>
      <p:sp>
        <p:nvSpPr>
          <p:cNvPr id="2" name="Footer Placeholder 2">
            <a:extLst>
              <a:ext uri="{FF2B5EF4-FFF2-40B4-BE49-F238E27FC236}">
                <a16:creationId xmlns:a16="http://schemas.microsoft.com/office/drawing/2014/main" id="{6D802F10-6269-EABC-A866-B3CD92827F2F}"/>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4" name="Footer Placeholder 2">
            <a:extLst>
              <a:ext uri="{FF2B5EF4-FFF2-40B4-BE49-F238E27FC236}">
                <a16:creationId xmlns:a16="http://schemas.microsoft.com/office/drawing/2014/main" id="{B635A3E2-1A55-4756-7804-525903777DF6}"/>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107421005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070AD6E8-414D-4E9F-908E-6C79870827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879" y="722697"/>
            <a:ext cx="8502241" cy="5775902"/>
          </a:xfrm>
        </p:spPr>
      </p:pic>
      <p:sp>
        <p:nvSpPr>
          <p:cNvPr id="3" name="Title 2">
            <a:extLst>
              <a:ext uri="{FF2B5EF4-FFF2-40B4-BE49-F238E27FC236}">
                <a16:creationId xmlns:a16="http://schemas.microsoft.com/office/drawing/2014/main" id="{08485EDB-F466-446E-8446-8E0C6E156CF0}"/>
              </a:ext>
            </a:extLst>
          </p:cNvPr>
          <p:cNvSpPr>
            <a:spLocks noGrp="1"/>
          </p:cNvSpPr>
          <p:nvPr>
            <p:ph type="title"/>
          </p:nvPr>
        </p:nvSpPr>
        <p:spPr/>
        <p:txBody>
          <a:bodyPr/>
          <a:lstStyle/>
          <a:p>
            <a:r>
              <a:rPr lang="en-US" sz="2800" dirty="0"/>
              <a:t>Cut Spacing Checking</a:t>
            </a:r>
          </a:p>
        </p:txBody>
      </p:sp>
      <p:sp>
        <p:nvSpPr>
          <p:cNvPr id="2" name="Footer Placeholder 2">
            <a:extLst>
              <a:ext uri="{FF2B5EF4-FFF2-40B4-BE49-F238E27FC236}">
                <a16:creationId xmlns:a16="http://schemas.microsoft.com/office/drawing/2014/main" id="{7F7AA8B6-AEAE-CD70-A84A-86137B29E760}"/>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4" name="Footer Placeholder 2">
            <a:extLst>
              <a:ext uri="{FF2B5EF4-FFF2-40B4-BE49-F238E27FC236}">
                <a16:creationId xmlns:a16="http://schemas.microsoft.com/office/drawing/2014/main" id="{36B9CCEE-FE9A-9250-CB0E-C85C85EEF42D}"/>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290412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7B2A7896-B278-81A4-F340-D45B0149F94A}"/>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E94F009F-A4B8-3C02-3326-1FE6D8154781}"/>
              </a:ext>
            </a:extLst>
          </p:cNvPr>
          <p:cNvSpPr txBox="1">
            <a:spLocks noGrp="1"/>
          </p:cNvSpPr>
          <p:nvPr>
            <p:ph type="ctrTitle"/>
          </p:nvPr>
        </p:nvSpPr>
        <p:spPr>
          <a:xfrm>
            <a:off x="311708" y="1601825"/>
            <a:ext cx="8520600" cy="1088823"/>
          </a:xfrm>
          <a:prstGeom prst="rect">
            <a:avLst/>
          </a:prstGeom>
        </p:spPr>
        <p:txBody>
          <a:bodyPr spcFirstLastPara="1" wrap="square" lIns="91425" tIns="91425" rIns="91425" bIns="91425" anchor="b" anchorCtr="0">
            <a:normAutofit fontScale="90000"/>
          </a:bodyPr>
          <a:lstStyle/>
          <a:p>
            <a:r>
              <a:rPr lang="en" dirty="0"/>
              <a:t>Dynamic Programming-Based Multi-Level </a:t>
            </a:r>
            <a:r>
              <a:rPr lang="en" dirty="0">
                <a:solidFill>
                  <a:srgbClr val="C00000"/>
                </a:solidFill>
              </a:rPr>
              <a:t>Pin Access Analysis</a:t>
            </a:r>
            <a:endParaRPr dirty="0">
              <a:solidFill>
                <a:srgbClr val="C00000"/>
              </a:solidFill>
            </a:endParaRPr>
          </a:p>
        </p:txBody>
      </p:sp>
      <p:sp>
        <p:nvSpPr>
          <p:cNvPr id="2" name="Footer Placeholder 2">
            <a:extLst>
              <a:ext uri="{FF2B5EF4-FFF2-40B4-BE49-F238E27FC236}">
                <a16:creationId xmlns:a16="http://schemas.microsoft.com/office/drawing/2014/main" id="{AF01A580-DA69-75BF-3308-86DBD447BFFB}"/>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3366837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ED1F4-3CE0-4E23-BB0B-3044034F2D17}"/>
              </a:ext>
            </a:extLst>
          </p:cNvPr>
          <p:cNvSpPr>
            <a:spLocks noGrp="1"/>
          </p:cNvSpPr>
          <p:nvPr>
            <p:ph idx="1"/>
          </p:nvPr>
        </p:nvSpPr>
        <p:spPr/>
        <p:txBody>
          <a:bodyPr/>
          <a:lstStyle/>
          <a:p>
            <a:r>
              <a:rPr lang="en-US" dirty="0"/>
              <a:t>Pin access = wire / via connection to access a pin</a:t>
            </a:r>
          </a:p>
          <a:p>
            <a:endParaRPr lang="en-US" dirty="0"/>
          </a:p>
          <a:p>
            <a:endParaRPr lang="en-US" dirty="0"/>
          </a:p>
          <a:p>
            <a:endParaRPr lang="en-US" dirty="0"/>
          </a:p>
          <a:p>
            <a:endParaRPr lang="en-US" dirty="0"/>
          </a:p>
          <a:p>
            <a:endParaRPr lang="en-US" dirty="0"/>
          </a:p>
          <a:p>
            <a:r>
              <a:rPr lang="en-US" dirty="0"/>
              <a:t>Critical to decrease DRCs in detailed routing</a:t>
            </a:r>
          </a:p>
          <a:p>
            <a:pPr marL="0" indent="0">
              <a:buNone/>
            </a:pPr>
            <a:r>
              <a:rPr lang="en-US" dirty="0"/>
              <a:t>	</a:t>
            </a:r>
            <a:r>
              <a:rPr lang="en-US" dirty="0">
                <a:sym typeface="Wingdings" panose="05000000000000000000" pitchFamily="2" charset="2"/>
              </a:rPr>
              <a:t> Failure results in repeating violation patterns</a:t>
            </a:r>
          </a:p>
          <a:p>
            <a:endParaRPr lang="en-US" b="1" dirty="0">
              <a:solidFill>
                <a:srgbClr val="C00000"/>
              </a:solidFill>
            </a:endParaRPr>
          </a:p>
          <a:p>
            <a:r>
              <a:rPr lang="en-US" b="1" dirty="0">
                <a:solidFill>
                  <a:srgbClr val="C00000"/>
                </a:solidFill>
              </a:rPr>
              <a:t>Need robust &amp; scalable pin access analysis (!)</a:t>
            </a:r>
          </a:p>
        </p:txBody>
      </p:sp>
      <p:sp>
        <p:nvSpPr>
          <p:cNvPr id="3" name="Title 2">
            <a:extLst>
              <a:ext uri="{FF2B5EF4-FFF2-40B4-BE49-F238E27FC236}">
                <a16:creationId xmlns:a16="http://schemas.microsoft.com/office/drawing/2014/main" id="{DA098D4E-D8F8-4BDC-AE3E-F16B0A952AAB}"/>
              </a:ext>
            </a:extLst>
          </p:cNvPr>
          <p:cNvSpPr>
            <a:spLocks noGrp="1"/>
          </p:cNvSpPr>
          <p:nvPr>
            <p:ph type="title"/>
          </p:nvPr>
        </p:nvSpPr>
        <p:spPr/>
        <p:txBody>
          <a:bodyPr/>
          <a:lstStyle/>
          <a:p>
            <a:r>
              <a:rPr lang="en-US" dirty="0"/>
              <a:t>Motivation</a:t>
            </a:r>
          </a:p>
        </p:txBody>
      </p:sp>
      <p:pic>
        <p:nvPicPr>
          <p:cNvPr id="7" name="Picture 6" descr="A picture containing white, ball, light, holding&#10;&#10;Description automatically generated">
            <a:extLst>
              <a:ext uri="{FF2B5EF4-FFF2-40B4-BE49-F238E27FC236}">
                <a16:creationId xmlns:a16="http://schemas.microsoft.com/office/drawing/2014/main" id="{C1906221-F66A-46EB-A4E0-F9C439DEF3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6894" y="1459212"/>
            <a:ext cx="1636044" cy="1718435"/>
          </a:xfrm>
          <a:prstGeom prst="rect">
            <a:avLst/>
          </a:prstGeom>
        </p:spPr>
      </p:pic>
      <p:sp>
        <p:nvSpPr>
          <p:cNvPr id="8" name="TextBox 7">
            <a:extLst>
              <a:ext uri="{FF2B5EF4-FFF2-40B4-BE49-F238E27FC236}">
                <a16:creationId xmlns:a16="http://schemas.microsoft.com/office/drawing/2014/main" id="{C490A459-1D7B-4BB8-A45F-86B351BB9568}"/>
              </a:ext>
            </a:extLst>
          </p:cNvPr>
          <p:cNvSpPr txBox="1"/>
          <p:nvPr/>
        </p:nvSpPr>
        <p:spPr>
          <a:xfrm>
            <a:off x="2024252" y="3195857"/>
            <a:ext cx="1400783" cy="369332"/>
          </a:xfrm>
          <a:prstGeom prst="rect">
            <a:avLst/>
          </a:prstGeom>
          <a:noFill/>
        </p:spPr>
        <p:txBody>
          <a:bodyPr wrap="square" rtlCol="0">
            <a:spAutoFit/>
          </a:bodyPr>
          <a:lstStyle/>
          <a:p>
            <a:r>
              <a:rPr lang="en-US" dirty="0"/>
              <a:t>Wire access</a:t>
            </a:r>
          </a:p>
        </p:txBody>
      </p:sp>
      <p:sp>
        <p:nvSpPr>
          <p:cNvPr id="10" name="TextBox 9">
            <a:extLst>
              <a:ext uri="{FF2B5EF4-FFF2-40B4-BE49-F238E27FC236}">
                <a16:creationId xmlns:a16="http://schemas.microsoft.com/office/drawing/2014/main" id="{CA2D8919-118A-4BDA-8076-552DD2C198C9}"/>
              </a:ext>
            </a:extLst>
          </p:cNvPr>
          <p:cNvSpPr txBox="1"/>
          <p:nvPr/>
        </p:nvSpPr>
        <p:spPr>
          <a:xfrm>
            <a:off x="5215823" y="3195857"/>
            <a:ext cx="1400783" cy="369332"/>
          </a:xfrm>
          <a:prstGeom prst="rect">
            <a:avLst/>
          </a:prstGeom>
          <a:noFill/>
        </p:spPr>
        <p:txBody>
          <a:bodyPr wrap="square" rtlCol="0">
            <a:spAutoFit/>
          </a:bodyPr>
          <a:lstStyle/>
          <a:p>
            <a:r>
              <a:rPr lang="en-US" dirty="0">
                <a:solidFill>
                  <a:srgbClr val="C00000"/>
                </a:solidFill>
              </a:rPr>
              <a:t>Via access</a:t>
            </a:r>
          </a:p>
        </p:txBody>
      </p:sp>
      <p:pic>
        <p:nvPicPr>
          <p:cNvPr id="14" name="Picture 13" descr="A picture containing white&#10;&#10;Description automatically generated">
            <a:extLst>
              <a:ext uri="{FF2B5EF4-FFF2-40B4-BE49-F238E27FC236}">
                <a16:creationId xmlns:a16="http://schemas.microsoft.com/office/drawing/2014/main" id="{308E9B30-8181-4F68-A912-AD2C59912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074" y="1459212"/>
            <a:ext cx="1785825" cy="1718435"/>
          </a:xfrm>
          <a:prstGeom prst="rect">
            <a:avLst/>
          </a:prstGeom>
        </p:spPr>
      </p:pic>
      <p:sp>
        <p:nvSpPr>
          <p:cNvPr id="4" name="Footer Placeholder 2">
            <a:extLst>
              <a:ext uri="{FF2B5EF4-FFF2-40B4-BE49-F238E27FC236}">
                <a16:creationId xmlns:a16="http://schemas.microsoft.com/office/drawing/2014/main" id="{02447CA9-1291-3DFC-DAF2-EC28781137DD}"/>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5" name="Footer Placeholder 2">
            <a:extLst>
              <a:ext uri="{FF2B5EF4-FFF2-40B4-BE49-F238E27FC236}">
                <a16:creationId xmlns:a16="http://schemas.microsoft.com/office/drawing/2014/main" id="{7275DC34-B25F-E853-EA57-DBC3A0FFABAB}"/>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20382145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6EB36A-A3FF-4714-A9B2-90C6CB9003CB}"/>
              </a:ext>
            </a:extLst>
          </p:cNvPr>
          <p:cNvSpPr>
            <a:spLocks noGrp="1"/>
          </p:cNvSpPr>
          <p:nvPr>
            <p:ph idx="1"/>
          </p:nvPr>
        </p:nvSpPr>
        <p:spPr/>
        <p:txBody>
          <a:bodyPr/>
          <a:lstStyle/>
          <a:p>
            <a:r>
              <a:rPr lang="en-US" dirty="0"/>
              <a:t>Existing work [Han15] assumes </a:t>
            </a:r>
            <a:r>
              <a:rPr lang="en-US" b="1" dirty="0"/>
              <a:t>on-track</a:t>
            </a:r>
            <a:r>
              <a:rPr lang="en-US" dirty="0"/>
              <a:t> access</a:t>
            </a:r>
          </a:p>
          <a:p>
            <a:r>
              <a:rPr lang="en-US" dirty="0"/>
              <a:t>Usually assume alignment between routing track and placement site</a:t>
            </a:r>
          </a:p>
          <a:p>
            <a:pPr marL="0" indent="0">
              <a:buNone/>
            </a:pPr>
            <a:r>
              <a:rPr lang="en-US" dirty="0"/>
              <a:t>	</a:t>
            </a:r>
            <a:r>
              <a:rPr lang="en-US" dirty="0">
                <a:sym typeface="Wingdings" panose="05000000000000000000" pitchFamily="2" charset="2"/>
              </a:rPr>
              <a:t> Not always true (ISPD18/19 contests)</a:t>
            </a:r>
            <a:endParaRPr lang="en-US" dirty="0"/>
          </a:p>
          <a:p>
            <a:r>
              <a:rPr lang="en-US" dirty="0"/>
              <a:t>LUT-based abutting cell pair analysis [Xu16]</a:t>
            </a:r>
          </a:p>
          <a:p>
            <a:pPr marL="0" indent="0">
              <a:buNone/>
            </a:pPr>
            <a:r>
              <a:rPr lang="en-US" dirty="0"/>
              <a:t>	</a:t>
            </a:r>
            <a:r>
              <a:rPr lang="en-US" dirty="0">
                <a:sym typeface="Wingdings" panose="05000000000000000000" pitchFamily="2" charset="2"/>
              </a:rPr>
              <a:t> Not scalable (&gt; 10M combinations)</a:t>
            </a:r>
          </a:p>
          <a:p>
            <a:pPr marL="0" indent="0">
              <a:buNone/>
            </a:pPr>
            <a:endParaRPr lang="en-US" dirty="0"/>
          </a:p>
        </p:txBody>
      </p:sp>
      <p:sp>
        <p:nvSpPr>
          <p:cNvPr id="3" name="Title 2">
            <a:extLst>
              <a:ext uri="{FF2B5EF4-FFF2-40B4-BE49-F238E27FC236}">
                <a16:creationId xmlns:a16="http://schemas.microsoft.com/office/drawing/2014/main" id="{A6FF825D-9D41-4412-AC9E-4458E77187C4}"/>
              </a:ext>
            </a:extLst>
          </p:cNvPr>
          <p:cNvSpPr>
            <a:spLocks noGrp="1"/>
          </p:cNvSpPr>
          <p:nvPr>
            <p:ph type="title"/>
          </p:nvPr>
        </p:nvSpPr>
        <p:spPr/>
        <p:txBody>
          <a:bodyPr/>
          <a:lstStyle/>
          <a:p>
            <a:r>
              <a:rPr lang="en-US" dirty="0"/>
              <a:t>Previous Works / Our Work</a:t>
            </a:r>
          </a:p>
        </p:txBody>
      </p:sp>
      <p:sp>
        <p:nvSpPr>
          <p:cNvPr id="4" name="TextBox 3">
            <a:extLst>
              <a:ext uri="{FF2B5EF4-FFF2-40B4-BE49-F238E27FC236}">
                <a16:creationId xmlns:a16="http://schemas.microsoft.com/office/drawing/2014/main" id="{38AF4FE5-2FA7-4848-BAD3-5F628076B2A1}"/>
              </a:ext>
            </a:extLst>
          </p:cNvPr>
          <p:cNvSpPr txBox="1"/>
          <p:nvPr/>
        </p:nvSpPr>
        <p:spPr bwMode="auto">
          <a:xfrm>
            <a:off x="535989" y="3909814"/>
            <a:ext cx="8103772" cy="1741956"/>
          </a:xfrm>
          <a:prstGeom prst="rect">
            <a:avLst/>
          </a:prstGeom>
          <a:solidFill>
            <a:srgbClr val="C0504D">
              <a:alpha val="32000"/>
            </a:srgbClr>
          </a:solidFill>
          <a:ln w="25400" cap="flat" cmpd="sng" algn="ctr">
            <a:solidFill>
              <a:srgbClr val="C0504D"/>
            </a:solidFill>
            <a:prstDash val="solid"/>
          </a:ln>
          <a:effectLst/>
        </p:spPr>
        <p:txBody>
          <a:bodyPr/>
          <a:lstStyle/>
          <a:p>
            <a:pPr marL="0" marR="0" lvl="0" indent="0" algn="l" defTabSz="457200" rtl="0" eaLnBrk="1" fontAlgn="auto" latinLnBrk="0" hangingPunct="1">
              <a:lnSpc>
                <a:spcPct val="85000"/>
              </a:lnSpc>
              <a:spcBef>
                <a:spcPts val="0"/>
              </a:spcBef>
              <a:spcAft>
                <a:spcPts val="0"/>
              </a:spcAft>
              <a:buClrTx/>
              <a:buSzTx/>
              <a:buFontTx/>
              <a:buNone/>
              <a:tabLst/>
              <a:defRPr/>
            </a:pPr>
            <a:r>
              <a:rPr lang="en-US" sz="2800" b="1" kern="0" dirty="0">
                <a:solidFill>
                  <a:srgbClr val="C00000"/>
                </a:solidFill>
                <a:latin typeface="Calibri"/>
                <a:cs typeface="Arial" pitchFamily="34" charset="0"/>
              </a:rPr>
              <a:t>Our </a:t>
            </a:r>
            <a:r>
              <a:rPr kumimoji="0" lang="en-US" sz="2800" b="1" i="0" u="none" strike="noStrike" kern="0" cap="none" spc="0" normalizeH="0" baseline="0" noProof="0" dirty="0">
                <a:ln>
                  <a:noFill/>
                </a:ln>
                <a:solidFill>
                  <a:srgbClr val="C00000"/>
                </a:solidFill>
                <a:effectLst/>
                <a:uLnTx/>
                <a:uFillTx/>
                <a:latin typeface="Calibri"/>
                <a:ea typeface="+mn-ea"/>
                <a:cs typeface="Arial" pitchFamily="34" charset="0"/>
              </a:rPr>
              <a:t>work: </a:t>
            </a:r>
          </a:p>
          <a:p>
            <a:pPr marL="514350" marR="0" lvl="0" indent="-514350" algn="l" defTabSz="457200" rtl="0" eaLnBrk="1" fontAlgn="auto" latinLnBrk="0" hangingPunct="1">
              <a:lnSpc>
                <a:spcPct val="85000"/>
              </a:lnSpc>
              <a:spcBef>
                <a:spcPts val="0"/>
              </a:spcBef>
              <a:spcAft>
                <a:spcPts val="0"/>
              </a:spcAft>
              <a:buClrTx/>
              <a:buSzTx/>
              <a:buFontTx/>
              <a:buAutoNum type="romanLcParenBoth"/>
              <a:tabLst/>
              <a:defRPr/>
            </a:pPr>
            <a:r>
              <a:rPr kumimoji="0" lang="en-US" sz="2400" b="0" i="0" u="none" strike="noStrike" kern="0" cap="none" spc="0" normalizeH="0" baseline="0" noProof="0" dirty="0">
                <a:ln>
                  <a:noFill/>
                </a:ln>
                <a:solidFill>
                  <a:prstClr val="black"/>
                </a:solidFill>
                <a:effectLst/>
                <a:uLnTx/>
                <a:uFillTx/>
                <a:latin typeface="Calibri"/>
                <a:ea typeface="+mn-ea"/>
                <a:cs typeface="Arial" pitchFamily="34" charset="0"/>
              </a:rPr>
              <a:t>Robust pin access</a:t>
            </a:r>
            <a:r>
              <a:rPr kumimoji="0" lang="en-US" sz="2400" b="0" i="0" u="none" strike="noStrike" kern="0" cap="none" spc="0" normalizeH="0" noProof="0" dirty="0">
                <a:ln>
                  <a:noFill/>
                </a:ln>
                <a:solidFill>
                  <a:prstClr val="black"/>
                </a:solidFill>
                <a:effectLst/>
                <a:uLnTx/>
                <a:uFillTx/>
                <a:latin typeface="Calibri"/>
                <a:ea typeface="+mn-ea"/>
                <a:cs typeface="Arial" pitchFamily="34" charset="0"/>
              </a:rPr>
              <a:t> point enumeration</a:t>
            </a:r>
          </a:p>
          <a:p>
            <a:pPr marL="514350" marR="0" lvl="0" indent="-514350" algn="l" defTabSz="457200" rtl="0" eaLnBrk="1" fontAlgn="auto" latinLnBrk="0" hangingPunct="1">
              <a:lnSpc>
                <a:spcPct val="85000"/>
              </a:lnSpc>
              <a:spcBef>
                <a:spcPts val="0"/>
              </a:spcBef>
              <a:spcAft>
                <a:spcPts val="0"/>
              </a:spcAft>
              <a:buClrTx/>
              <a:buSzTx/>
              <a:buFontTx/>
              <a:buAutoNum type="romanLcParenBoth"/>
              <a:tabLst/>
              <a:defRPr/>
            </a:pPr>
            <a:r>
              <a:rPr lang="en-US" sz="2400" kern="0" dirty="0">
                <a:solidFill>
                  <a:prstClr val="black"/>
                </a:solidFill>
                <a:latin typeface="Calibri"/>
                <a:cs typeface="Arial" pitchFamily="34" charset="0"/>
              </a:rPr>
              <a:t>Boundary conflict-aware access pattern enumeration</a:t>
            </a:r>
          </a:p>
          <a:p>
            <a:pPr marL="514350" marR="0" lvl="0" indent="-514350" algn="l" defTabSz="457200" rtl="0" eaLnBrk="1" fontAlgn="auto" latinLnBrk="0" hangingPunct="1">
              <a:lnSpc>
                <a:spcPct val="85000"/>
              </a:lnSpc>
              <a:spcBef>
                <a:spcPts val="0"/>
              </a:spcBef>
              <a:spcAft>
                <a:spcPts val="0"/>
              </a:spcAft>
              <a:buClrTx/>
              <a:buSzTx/>
              <a:buFontTx/>
              <a:buAutoNum type="romanLcParenBoth"/>
              <a:tabLst/>
              <a:defRPr/>
            </a:pPr>
            <a:r>
              <a:rPr kumimoji="0" lang="en-US" sz="2400" b="0" i="0" u="none" strike="noStrike" kern="0" cap="none" spc="0" normalizeH="0" noProof="0" dirty="0">
                <a:ln>
                  <a:noFill/>
                </a:ln>
                <a:solidFill>
                  <a:prstClr val="black"/>
                </a:solidFill>
                <a:effectLst/>
                <a:uLnTx/>
                <a:uFillTx/>
                <a:latin typeface="Calibri"/>
                <a:ea typeface="+mn-ea"/>
                <a:cs typeface="Arial" pitchFamily="34" charset="0"/>
              </a:rPr>
              <a:t>Dynamic programming-based access pattern selection for standard cell instance cluster</a:t>
            </a:r>
          </a:p>
        </p:txBody>
      </p:sp>
      <p:sp>
        <p:nvSpPr>
          <p:cNvPr id="5" name="Footer Placeholder 2">
            <a:extLst>
              <a:ext uri="{FF2B5EF4-FFF2-40B4-BE49-F238E27FC236}">
                <a16:creationId xmlns:a16="http://schemas.microsoft.com/office/drawing/2014/main" id="{12E87E43-43BA-CD27-2576-278F20CD20B6}"/>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6" name="Footer Placeholder 2">
            <a:extLst>
              <a:ext uri="{FF2B5EF4-FFF2-40B4-BE49-F238E27FC236}">
                <a16:creationId xmlns:a16="http://schemas.microsoft.com/office/drawing/2014/main" id="{ED53DDBC-FD7A-1992-B041-2F0BE4EB5E45}"/>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23648075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2800" dirty="0"/>
              <a:t>Final (Detailed) Routing</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2749" y="1511875"/>
            <a:ext cx="3582501" cy="4072508"/>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431113" y="3968850"/>
            <a:ext cx="2171695" cy="62912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A28368A3-2399-4C15-823A-27A9C2746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9792" y="1531007"/>
            <a:ext cx="4056435" cy="404270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2">
            <a:extLst>
              <a:ext uri="{FF2B5EF4-FFF2-40B4-BE49-F238E27FC236}">
                <a16:creationId xmlns:a16="http://schemas.microsoft.com/office/drawing/2014/main" id="{703A5FE3-6E36-F5D3-4FC9-310C5F603111}"/>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3640633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4319A6-D9E8-4D9C-81BE-776F422D0E3D}"/>
              </a:ext>
            </a:extLst>
          </p:cNvPr>
          <p:cNvSpPr>
            <a:spLocks noGrp="1"/>
          </p:cNvSpPr>
          <p:nvPr>
            <p:ph idx="1"/>
          </p:nvPr>
        </p:nvSpPr>
        <p:spPr/>
        <p:txBody>
          <a:bodyPr/>
          <a:lstStyle/>
          <a:p>
            <a:r>
              <a:rPr lang="en-US" sz="2400" dirty="0"/>
              <a:t>Testcase: ISPD18_test10</a:t>
            </a:r>
          </a:p>
          <a:p>
            <a:pPr lvl="1"/>
            <a:r>
              <a:rPr lang="en-US" sz="2000" dirty="0"/>
              <a:t>290K standard cell instances</a:t>
            </a:r>
          </a:p>
          <a:p>
            <a:pPr lvl="1"/>
            <a:r>
              <a:rPr lang="en-US" sz="2000" dirty="0"/>
              <a:t>992K nets</a:t>
            </a:r>
          </a:p>
          <a:p>
            <a:pPr lvl="1"/>
            <a:endParaRPr lang="en-US" sz="2000" dirty="0"/>
          </a:p>
          <a:p>
            <a:r>
              <a:rPr lang="en-US" sz="2400" dirty="0"/>
              <a:t>DRC clean pin access pattern selection in 241s</a:t>
            </a:r>
          </a:p>
          <a:p>
            <a:endParaRPr lang="en-US" sz="2400" dirty="0"/>
          </a:p>
        </p:txBody>
      </p:sp>
      <p:sp>
        <p:nvSpPr>
          <p:cNvPr id="3" name="Title 2">
            <a:extLst>
              <a:ext uri="{FF2B5EF4-FFF2-40B4-BE49-F238E27FC236}">
                <a16:creationId xmlns:a16="http://schemas.microsoft.com/office/drawing/2014/main" id="{84B0CF45-3A87-4CED-8133-E19CE9DEB71E}"/>
              </a:ext>
            </a:extLst>
          </p:cNvPr>
          <p:cNvSpPr>
            <a:spLocks noGrp="1"/>
          </p:cNvSpPr>
          <p:nvPr>
            <p:ph type="title"/>
          </p:nvPr>
        </p:nvSpPr>
        <p:spPr/>
        <p:txBody>
          <a:bodyPr/>
          <a:lstStyle/>
          <a:p>
            <a:r>
              <a:rPr lang="en-US" dirty="0"/>
              <a:t>What Does Pin Access Analysis Do?</a:t>
            </a:r>
          </a:p>
        </p:txBody>
      </p:sp>
      <p:pic>
        <p:nvPicPr>
          <p:cNvPr id="5" name="Picture 4" descr="A close up of a yellow wall&#10;&#10;Description automatically generated">
            <a:extLst>
              <a:ext uri="{FF2B5EF4-FFF2-40B4-BE49-F238E27FC236}">
                <a16:creationId xmlns:a16="http://schemas.microsoft.com/office/drawing/2014/main" id="{BD745910-8D2C-4E57-AF14-049593711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51" y="2893486"/>
            <a:ext cx="3564661" cy="3103923"/>
          </a:xfrm>
          <a:prstGeom prst="rect">
            <a:avLst/>
          </a:prstGeom>
        </p:spPr>
      </p:pic>
      <p:pic>
        <p:nvPicPr>
          <p:cNvPr id="9" name="Picture 8">
            <a:extLst>
              <a:ext uri="{FF2B5EF4-FFF2-40B4-BE49-F238E27FC236}">
                <a16:creationId xmlns:a16="http://schemas.microsoft.com/office/drawing/2014/main" id="{4794F640-69DC-45BB-B289-8F37FC8484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879" y="3419443"/>
            <a:ext cx="3564661" cy="1874520"/>
          </a:xfrm>
          <a:prstGeom prst="rect">
            <a:avLst/>
          </a:prstGeom>
        </p:spPr>
      </p:pic>
      <p:sp>
        <p:nvSpPr>
          <p:cNvPr id="10" name="Oval 9">
            <a:extLst>
              <a:ext uri="{FF2B5EF4-FFF2-40B4-BE49-F238E27FC236}">
                <a16:creationId xmlns:a16="http://schemas.microsoft.com/office/drawing/2014/main" id="{73F23486-C724-4FF6-9A1A-A4925816F116}"/>
              </a:ext>
            </a:extLst>
          </p:cNvPr>
          <p:cNvSpPr/>
          <p:nvPr/>
        </p:nvSpPr>
        <p:spPr bwMode="auto">
          <a:xfrm>
            <a:off x="3441677" y="4366500"/>
            <a:ext cx="108857" cy="124483"/>
          </a:xfrm>
          <a:prstGeom prst="ellipse">
            <a:avLst/>
          </a:prstGeom>
          <a:noFill/>
          <a:ln w="25400" cap="flat" cmpd="sng" algn="ctr">
            <a:solidFill>
              <a:srgbClr val="FF0000"/>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cxnSp>
        <p:nvCxnSpPr>
          <p:cNvPr id="12" name="Straight Connector 11">
            <a:extLst>
              <a:ext uri="{FF2B5EF4-FFF2-40B4-BE49-F238E27FC236}">
                <a16:creationId xmlns:a16="http://schemas.microsoft.com/office/drawing/2014/main" id="{3A50E8BF-EB8F-4288-BC50-06FD16A4FA81}"/>
              </a:ext>
            </a:extLst>
          </p:cNvPr>
          <p:cNvCxnSpPr>
            <a:stCxn id="10" idx="0"/>
          </p:cNvCxnSpPr>
          <p:nvPr/>
        </p:nvCxnSpPr>
        <p:spPr bwMode="auto">
          <a:xfrm flipV="1">
            <a:off x="3496106" y="3419443"/>
            <a:ext cx="1292773" cy="947057"/>
          </a:xfrm>
          <a:prstGeom prst="line">
            <a:avLst/>
          </a:prstGeom>
          <a:solidFill>
            <a:schemeClr val="accent1"/>
          </a:solidFill>
          <a:ln w="25400" cap="flat" cmpd="sng" algn="ctr">
            <a:solidFill>
              <a:srgbClr val="FF0000"/>
            </a:solidFill>
            <a:prstDash val="sysDot"/>
            <a:round/>
            <a:headEnd type="none" w="med" len="med"/>
            <a:tailEnd type="none" w="med" len="med"/>
          </a:ln>
          <a:effectLst/>
        </p:spPr>
      </p:cxnSp>
      <p:cxnSp>
        <p:nvCxnSpPr>
          <p:cNvPr id="13" name="Straight Connector 12">
            <a:extLst>
              <a:ext uri="{FF2B5EF4-FFF2-40B4-BE49-F238E27FC236}">
                <a16:creationId xmlns:a16="http://schemas.microsoft.com/office/drawing/2014/main" id="{D0116B06-A9E9-4C22-A98A-9C686853612D}"/>
              </a:ext>
            </a:extLst>
          </p:cNvPr>
          <p:cNvCxnSpPr>
            <a:cxnSpLocks/>
            <a:stCxn id="10" idx="4"/>
          </p:cNvCxnSpPr>
          <p:nvPr/>
        </p:nvCxnSpPr>
        <p:spPr bwMode="auto">
          <a:xfrm>
            <a:off x="3496106" y="4490983"/>
            <a:ext cx="1292773" cy="802980"/>
          </a:xfrm>
          <a:prstGeom prst="line">
            <a:avLst/>
          </a:prstGeom>
          <a:solidFill>
            <a:schemeClr val="accent1"/>
          </a:solidFill>
          <a:ln w="25400" cap="flat" cmpd="sng" algn="ctr">
            <a:solidFill>
              <a:srgbClr val="FF0000"/>
            </a:solidFill>
            <a:prstDash val="sysDot"/>
            <a:round/>
            <a:headEnd type="none" w="med" len="med"/>
            <a:tailEnd type="none" w="med" len="med"/>
          </a:ln>
          <a:effectLst/>
        </p:spPr>
      </p:cxnSp>
      <p:sp>
        <p:nvSpPr>
          <p:cNvPr id="18" name="TextBox 17">
            <a:extLst>
              <a:ext uri="{FF2B5EF4-FFF2-40B4-BE49-F238E27FC236}">
                <a16:creationId xmlns:a16="http://schemas.microsoft.com/office/drawing/2014/main" id="{F1D4800C-206B-4454-8D52-316C76A0E893}"/>
              </a:ext>
            </a:extLst>
          </p:cNvPr>
          <p:cNvSpPr txBox="1"/>
          <p:nvPr/>
        </p:nvSpPr>
        <p:spPr>
          <a:xfrm>
            <a:off x="1079123" y="6101133"/>
            <a:ext cx="2503715" cy="369332"/>
          </a:xfrm>
          <a:prstGeom prst="rect">
            <a:avLst/>
          </a:prstGeom>
          <a:noFill/>
        </p:spPr>
        <p:txBody>
          <a:bodyPr wrap="square" rtlCol="0">
            <a:spAutoFit/>
          </a:bodyPr>
          <a:lstStyle/>
          <a:p>
            <a:r>
              <a:rPr lang="en-US" dirty="0"/>
              <a:t>Whole design layout</a:t>
            </a:r>
          </a:p>
        </p:txBody>
      </p:sp>
      <p:sp>
        <p:nvSpPr>
          <p:cNvPr id="19" name="TextBox 18">
            <a:extLst>
              <a:ext uri="{FF2B5EF4-FFF2-40B4-BE49-F238E27FC236}">
                <a16:creationId xmlns:a16="http://schemas.microsoft.com/office/drawing/2014/main" id="{9F4B7918-C332-4356-BDDB-6981013970A2}"/>
              </a:ext>
            </a:extLst>
          </p:cNvPr>
          <p:cNvSpPr txBox="1"/>
          <p:nvPr/>
        </p:nvSpPr>
        <p:spPr>
          <a:xfrm>
            <a:off x="4605883" y="5351078"/>
            <a:ext cx="4065926" cy="646331"/>
          </a:xfrm>
          <a:prstGeom prst="rect">
            <a:avLst/>
          </a:prstGeom>
          <a:noFill/>
        </p:spPr>
        <p:txBody>
          <a:bodyPr wrap="square" rtlCol="0">
            <a:spAutoFit/>
          </a:bodyPr>
          <a:lstStyle/>
          <a:p>
            <a:pPr algn="ctr"/>
            <a:r>
              <a:rPr lang="en-US" dirty="0"/>
              <a:t>Zoomed-in region</a:t>
            </a:r>
          </a:p>
          <a:p>
            <a:pPr algn="ctr"/>
            <a:r>
              <a:rPr lang="en-US" dirty="0"/>
              <a:t>(</a:t>
            </a:r>
            <a:r>
              <a:rPr lang="en-US" dirty="0">
                <a:solidFill>
                  <a:srgbClr val="FF0000"/>
                </a:solidFill>
              </a:rPr>
              <a:t>red</a:t>
            </a:r>
            <a:r>
              <a:rPr lang="en-US" dirty="0"/>
              <a:t> dots are via access locations)</a:t>
            </a:r>
          </a:p>
        </p:txBody>
      </p:sp>
      <p:sp>
        <p:nvSpPr>
          <p:cNvPr id="4" name="Footer Placeholder 2">
            <a:extLst>
              <a:ext uri="{FF2B5EF4-FFF2-40B4-BE49-F238E27FC236}">
                <a16:creationId xmlns:a16="http://schemas.microsoft.com/office/drawing/2014/main" id="{E70150BD-DFFB-6606-32F4-3761042D5653}"/>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6" name="Footer Placeholder 2">
            <a:extLst>
              <a:ext uri="{FF2B5EF4-FFF2-40B4-BE49-F238E27FC236}">
                <a16:creationId xmlns:a16="http://schemas.microsoft.com/office/drawing/2014/main" id="{00896112-47AA-3610-C17E-CBD0B980FAB2}"/>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32252130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82E3BC-5D3C-4FC7-921E-290FCE6783A8}"/>
              </a:ext>
            </a:extLst>
          </p:cNvPr>
          <p:cNvSpPr>
            <a:spLocks noGrp="1"/>
          </p:cNvSpPr>
          <p:nvPr>
            <p:ph idx="1"/>
          </p:nvPr>
        </p:nvSpPr>
        <p:spPr>
          <a:xfrm>
            <a:off x="171450" y="838200"/>
            <a:ext cx="7829550" cy="5562601"/>
          </a:xfrm>
        </p:spPr>
        <p:txBody>
          <a:bodyPr/>
          <a:lstStyle/>
          <a:p>
            <a:r>
              <a:rPr lang="en-US" b="1" dirty="0"/>
              <a:t>Multi-level hierarchical pin access analysis</a:t>
            </a:r>
          </a:p>
          <a:p>
            <a:pPr lvl="1"/>
            <a:r>
              <a:rPr lang="en-US" dirty="0"/>
              <a:t>Unique instance pin level</a:t>
            </a:r>
          </a:p>
          <a:p>
            <a:pPr lvl="1"/>
            <a:r>
              <a:rPr lang="en-US" dirty="0"/>
              <a:t>Unique instance level</a:t>
            </a:r>
          </a:p>
          <a:p>
            <a:pPr lvl="1"/>
            <a:r>
              <a:rPr lang="en-US" dirty="0"/>
              <a:t>Instance cluster level</a:t>
            </a:r>
          </a:p>
          <a:p>
            <a:endParaRPr lang="en-US" dirty="0"/>
          </a:p>
          <a:p>
            <a:r>
              <a:rPr lang="en-US" b="1" dirty="0"/>
              <a:t>Scalable memory usage</a:t>
            </a:r>
          </a:p>
          <a:p>
            <a:pPr lvl="1"/>
            <a:r>
              <a:rPr lang="en-US" dirty="0"/>
              <a:t>On-demand design-based analysis</a:t>
            </a:r>
          </a:p>
          <a:p>
            <a:pPr lvl="1"/>
            <a:endParaRPr lang="en-US" dirty="0"/>
          </a:p>
          <a:p>
            <a:r>
              <a:rPr lang="en-US" b="1" dirty="0"/>
              <a:t>Scalable runtime</a:t>
            </a:r>
          </a:p>
          <a:p>
            <a:pPr lvl="1"/>
            <a:r>
              <a:rPr lang="en-US" dirty="0"/>
              <a:t>DRC check on the fly</a:t>
            </a:r>
          </a:p>
          <a:p>
            <a:pPr marL="347663" lvl="1" indent="0">
              <a:buNone/>
            </a:pPr>
            <a:r>
              <a:rPr lang="en-US" dirty="0"/>
              <a:t>	</a:t>
            </a:r>
            <a:r>
              <a:rPr lang="en-US" dirty="0">
                <a:sym typeface="Wingdings" panose="05000000000000000000" pitchFamily="2" charset="2"/>
              </a:rPr>
              <a:t> More than 2M DRC engine calls in </a:t>
            </a:r>
          </a:p>
          <a:p>
            <a:pPr marL="347663" lvl="1" indent="0">
              <a:buNone/>
            </a:pPr>
            <a:r>
              <a:rPr lang="en-US" dirty="0">
                <a:sym typeface="Wingdings" panose="05000000000000000000" pitchFamily="2" charset="2"/>
              </a:rPr>
              <a:t>	8min with single thread</a:t>
            </a:r>
            <a:endParaRPr lang="en-US" dirty="0"/>
          </a:p>
        </p:txBody>
      </p:sp>
      <p:sp>
        <p:nvSpPr>
          <p:cNvPr id="3" name="Title 2">
            <a:extLst>
              <a:ext uri="{FF2B5EF4-FFF2-40B4-BE49-F238E27FC236}">
                <a16:creationId xmlns:a16="http://schemas.microsoft.com/office/drawing/2014/main" id="{2175EE3A-31BA-44CB-9E97-47E017E7269C}"/>
              </a:ext>
            </a:extLst>
          </p:cNvPr>
          <p:cNvSpPr>
            <a:spLocks noGrp="1"/>
          </p:cNvSpPr>
          <p:nvPr>
            <p:ph type="title"/>
          </p:nvPr>
        </p:nvSpPr>
        <p:spPr/>
        <p:txBody>
          <a:bodyPr/>
          <a:lstStyle/>
          <a:p>
            <a:r>
              <a:rPr lang="en-US" dirty="0"/>
              <a:t>How to Find Such Access Points?</a:t>
            </a:r>
          </a:p>
        </p:txBody>
      </p:sp>
      <p:graphicFrame>
        <p:nvGraphicFramePr>
          <p:cNvPr id="4" name="Diagram 3">
            <a:extLst>
              <a:ext uri="{FF2B5EF4-FFF2-40B4-BE49-F238E27FC236}">
                <a16:creationId xmlns:a16="http://schemas.microsoft.com/office/drawing/2014/main" id="{8AEE79D9-A147-4D45-8638-5195B68AFE9F}"/>
              </a:ext>
            </a:extLst>
          </p:cNvPr>
          <p:cNvGraphicFramePr/>
          <p:nvPr/>
        </p:nvGraphicFramePr>
        <p:xfrm>
          <a:off x="6213961" y="1773518"/>
          <a:ext cx="2843829"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2">
            <a:extLst>
              <a:ext uri="{FF2B5EF4-FFF2-40B4-BE49-F238E27FC236}">
                <a16:creationId xmlns:a16="http://schemas.microsoft.com/office/drawing/2014/main" id="{2E3DBCAC-B3FA-04D8-105C-EFC114966BC9}"/>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6" name="Footer Placeholder 2">
            <a:extLst>
              <a:ext uri="{FF2B5EF4-FFF2-40B4-BE49-F238E27FC236}">
                <a16:creationId xmlns:a16="http://schemas.microsoft.com/office/drawing/2014/main" id="{63E58D77-BB7C-E8D4-F148-61F41A248DE3}"/>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22291460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DC40D7-B43D-4BD2-A319-56988DE5B53B}"/>
              </a:ext>
            </a:extLst>
          </p:cNvPr>
          <p:cNvSpPr>
            <a:spLocks noGrp="1"/>
          </p:cNvSpPr>
          <p:nvPr>
            <p:ph idx="1"/>
          </p:nvPr>
        </p:nvSpPr>
        <p:spPr/>
        <p:txBody>
          <a:bodyPr/>
          <a:lstStyle/>
          <a:p>
            <a:r>
              <a:rPr lang="en-US" dirty="0"/>
              <a:t>To address track-placement site misalignment</a:t>
            </a:r>
          </a:p>
          <a:p>
            <a:r>
              <a:rPr lang="en-US" dirty="0"/>
              <a:t>Defined by a </a:t>
            </a:r>
            <a:r>
              <a:rPr lang="en-US" b="1" dirty="0">
                <a:solidFill>
                  <a:srgbClr val="C00000"/>
                </a:solidFill>
              </a:rPr>
              <a:t>signature</a:t>
            </a:r>
            <a:r>
              <a:rPr lang="en-US" dirty="0"/>
              <a:t> consisting of</a:t>
            </a:r>
          </a:p>
          <a:p>
            <a:pPr lvl="1"/>
            <a:r>
              <a:rPr lang="en-US" dirty="0"/>
              <a:t>Cell master (e.g., BUFFX4)</a:t>
            </a:r>
          </a:p>
          <a:p>
            <a:pPr lvl="1"/>
            <a:r>
              <a:rPr lang="en-US" dirty="0"/>
              <a:t>Orientation</a:t>
            </a:r>
          </a:p>
          <a:p>
            <a:pPr lvl="1"/>
            <a:r>
              <a:rPr lang="en-US" dirty="0"/>
              <a:t>Offsets to all track patterns</a:t>
            </a:r>
          </a:p>
          <a:p>
            <a:r>
              <a:rPr lang="en-US" dirty="0"/>
              <a:t>Two cell instances point to the same unique instance if they share the same </a:t>
            </a:r>
            <a:r>
              <a:rPr lang="en-US" b="1" dirty="0"/>
              <a:t>signature</a:t>
            </a:r>
          </a:p>
        </p:txBody>
      </p:sp>
      <p:sp>
        <p:nvSpPr>
          <p:cNvPr id="3" name="Title 2">
            <a:extLst>
              <a:ext uri="{FF2B5EF4-FFF2-40B4-BE49-F238E27FC236}">
                <a16:creationId xmlns:a16="http://schemas.microsoft.com/office/drawing/2014/main" id="{1F4B5415-2CFB-497A-B5AE-3E60D417D129}"/>
              </a:ext>
            </a:extLst>
          </p:cNvPr>
          <p:cNvSpPr>
            <a:spLocks noGrp="1"/>
          </p:cNvSpPr>
          <p:nvPr>
            <p:ph type="title"/>
          </p:nvPr>
        </p:nvSpPr>
        <p:spPr/>
        <p:txBody>
          <a:bodyPr/>
          <a:lstStyle/>
          <a:p>
            <a:r>
              <a:rPr lang="en-US" dirty="0"/>
              <a:t>Unique Instance</a:t>
            </a:r>
          </a:p>
        </p:txBody>
      </p:sp>
      <p:sp>
        <p:nvSpPr>
          <p:cNvPr id="8" name="TextBox 7">
            <a:extLst>
              <a:ext uri="{FF2B5EF4-FFF2-40B4-BE49-F238E27FC236}">
                <a16:creationId xmlns:a16="http://schemas.microsoft.com/office/drawing/2014/main" id="{38F893FE-F001-4A7F-9E26-F281606FC754}"/>
              </a:ext>
            </a:extLst>
          </p:cNvPr>
          <p:cNvSpPr txBox="1"/>
          <p:nvPr/>
        </p:nvSpPr>
        <p:spPr>
          <a:xfrm>
            <a:off x="1815353" y="6400801"/>
            <a:ext cx="5970494" cy="369332"/>
          </a:xfrm>
          <a:prstGeom prst="rect">
            <a:avLst/>
          </a:prstGeom>
          <a:noFill/>
        </p:spPr>
        <p:txBody>
          <a:bodyPr wrap="square" rtlCol="0">
            <a:spAutoFit/>
          </a:bodyPr>
          <a:lstStyle/>
          <a:p>
            <a:r>
              <a:rPr lang="en-US" dirty="0"/>
              <a:t>Two different unique instances due to M1 track offset </a:t>
            </a:r>
          </a:p>
        </p:txBody>
      </p:sp>
      <p:pic>
        <p:nvPicPr>
          <p:cNvPr id="11" name="Picture 10">
            <a:extLst>
              <a:ext uri="{FF2B5EF4-FFF2-40B4-BE49-F238E27FC236}">
                <a16:creationId xmlns:a16="http://schemas.microsoft.com/office/drawing/2014/main" id="{26EA3866-D5D5-469C-B2A3-81B853E435D2}"/>
              </a:ext>
            </a:extLst>
          </p:cNvPr>
          <p:cNvPicPr>
            <a:picLocks noChangeAspect="1"/>
          </p:cNvPicPr>
          <p:nvPr/>
        </p:nvPicPr>
        <p:blipFill>
          <a:blip r:embed="rId3"/>
          <a:stretch>
            <a:fillRect/>
          </a:stretch>
        </p:blipFill>
        <p:spPr>
          <a:xfrm>
            <a:off x="886618" y="3995910"/>
            <a:ext cx="7370763" cy="2508723"/>
          </a:xfrm>
          <a:prstGeom prst="rect">
            <a:avLst/>
          </a:prstGeom>
        </p:spPr>
      </p:pic>
      <p:sp>
        <p:nvSpPr>
          <p:cNvPr id="4" name="Footer Placeholder 2">
            <a:extLst>
              <a:ext uri="{FF2B5EF4-FFF2-40B4-BE49-F238E27FC236}">
                <a16:creationId xmlns:a16="http://schemas.microsoft.com/office/drawing/2014/main" id="{5081F256-2F48-E59C-845D-38E2AC35CFA2}"/>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5" name="Footer Placeholder 2">
            <a:extLst>
              <a:ext uri="{FF2B5EF4-FFF2-40B4-BE49-F238E27FC236}">
                <a16:creationId xmlns:a16="http://schemas.microsoft.com/office/drawing/2014/main" id="{62912985-FCF9-56B6-F15E-E12F284113D2}"/>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2425148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968BB5-E113-466B-9CF7-495B6DC61433}"/>
              </a:ext>
            </a:extLst>
          </p:cNvPr>
          <p:cNvSpPr>
            <a:spLocks noGrp="1"/>
          </p:cNvSpPr>
          <p:nvPr>
            <p:ph idx="1"/>
          </p:nvPr>
        </p:nvSpPr>
        <p:spPr>
          <a:xfrm>
            <a:off x="51458" y="838200"/>
            <a:ext cx="8956017" cy="5562601"/>
          </a:xfrm>
        </p:spPr>
        <p:txBody>
          <a:bodyPr/>
          <a:lstStyle/>
          <a:p>
            <a:pPr marL="344488" indent="-293688"/>
            <a:r>
              <a:rPr lang="en-US" b="1" dirty="0"/>
              <a:t>Access point </a:t>
            </a:r>
            <a:r>
              <a:rPr lang="en-US" dirty="0"/>
              <a:t>(for a pin)</a:t>
            </a:r>
          </a:p>
          <a:p>
            <a:pPr lvl="1"/>
            <a:r>
              <a:rPr lang="en-US" dirty="0"/>
              <a:t>A location (x, y, layer) that detailed router (DR) can make route to</a:t>
            </a:r>
          </a:p>
          <a:p>
            <a:pPr marL="344488" indent="-293688"/>
            <a:r>
              <a:rPr lang="en-US" b="1" dirty="0"/>
              <a:t>Valid access point</a:t>
            </a:r>
          </a:p>
          <a:p>
            <a:pPr lvl="1"/>
            <a:r>
              <a:rPr lang="en-US" dirty="0"/>
              <a:t>An access point that allows DRC-clean routing </a:t>
            </a:r>
          </a:p>
          <a:p>
            <a:pPr marL="344488" indent="-293688"/>
            <a:r>
              <a:rPr lang="en-US" b="1" dirty="0"/>
              <a:t>Valid access pattern</a:t>
            </a:r>
            <a:r>
              <a:rPr lang="en-US" dirty="0"/>
              <a:t>: combination of mutually </a:t>
            </a:r>
            <a:br>
              <a:rPr lang="en-US" dirty="0"/>
            </a:br>
            <a:r>
              <a:rPr lang="en-US" dirty="0"/>
              <a:t>DRC-clean access points (one access point per pin)</a:t>
            </a:r>
          </a:p>
          <a:p>
            <a:endParaRPr lang="en-US" dirty="0"/>
          </a:p>
        </p:txBody>
      </p:sp>
      <p:sp>
        <p:nvSpPr>
          <p:cNvPr id="3" name="Title 2">
            <a:extLst>
              <a:ext uri="{FF2B5EF4-FFF2-40B4-BE49-F238E27FC236}">
                <a16:creationId xmlns:a16="http://schemas.microsoft.com/office/drawing/2014/main" id="{22EAD7D7-69C5-4620-B431-36864AA8BE20}"/>
              </a:ext>
            </a:extLst>
          </p:cNvPr>
          <p:cNvSpPr>
            <a:spLocks noGrp="1"/>
          </p:cNvSpPr>
          <p:nvPr>
            <p:ph type="title"/>
          </p:nvPr>
        </p:nvSpPr>
        <p:spPr/>
        <p:txBody>
          <a:bodyPr/>
          <a:lstStyle/>
          <a:p>
            <a:r>
              <a:rPr lang="en-US" dirty="0"/>
              <a:t>Definitions</a:t>
            </a:r>
          </a:p>
        </p:txBody>
      </p:sp>
      <p:pic>
        <p:nvPicPr>
          <p:cNvPr id="4" name="Picture 3">
            <a:extLst>
              <a:ext uri="{FF2B5EF4-FFF2-40B4-BE49-F238E27FC236}">
                <a16:creationId xmlns:a16="http://schemas.microsoft.com/office/drawing/2014/main" id="{D6BD601D-E01F-44C3-BA45-4D26F1DB0B86}"/>
              </a:ext>
            </a:extLst>
          </p:cNvPr>
          <p:cNvPicPr>
            <a:picLocks noChangeAspect="1"/>
          </p:cNvPicPr>
          <p:nvPr/>
        </p:nvPicPr>
        <p:blipFill>
          <a:blip r:embed="rId3"/>
          <a:stretch>
            <a:fillRect/>
          </a:stretch>
        </p:blipFill>
        <p:spPr>
          <a:xfrm>
            <a:off x="1930397" y="3931920"/>
            <a:ext cx="5283206" cy="2781617"/>
          </a:xfrm>
          <a:prstGeom prst="rect">
            <a:avLst/>
          </a:prstGeom>
        </p:spPr>
      </p:pic>
      <p:sp>
        <p:nvSpPr>
          <p:cNvPr id="5" name="Footer Placeholder 2">
            <a:extLst>
              <a:ext uri="{FF2B5EF4-FFF2-40B4-BE49-F238E27FC236}">
                <a16:creationId xmlns:a16="http://schemas.microsoft.com/office/drawing/2014/main" id="{EE65C2D1-61C3-D748-F72E-DDDD15B9E5A9}"/>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6" name="Footer Placeholder 2">
            <a:extLst>
              <a:ext uri="{FF2B5EF4-FFF2-40B4-BE49-F238E27FC236}">
                <a16:creationId xmlns:a16="http://schemas.microsoft.com/office/drawing/2014/main" id="{AA66441D-8F38-96C0-6BBE-909221E834CD}"/>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13790869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2C90D8-6F72-422A-A02E-04AB3D46C896}"/>
              </a:ext>
            </a:extLst>
          </p:cNvPr>
          <p:cNvSpPr>
            <a:spLocks noGrp="1"/>
          </p:cNvSpPr>
          <p:nvPr>
            <p:ph idx="1"/>
          </p:nvPr>
        </p:nvSpPr>
        <p:spPr/>
        <p:txBody>
          <a:bodyPr/>
          <a:lstStyle/>
          <a:p>
            <a:r>
              <a:rPr lang="en-US" dirty="0"/>
              <a:t>Goal: an evaluation system compatible with a broad range of technology nodes</a:t>
            </a:r>
          </a:p>
          <a:p>
            <a:endParaRPr lang="en-US" dirty="0"/>
          </a:p>
          <a:p>
            <a:r>
              <a:rPr lang="en-US" dirty="0"/>
              <a:t>Four coordinate types</a:t>
            </a:r>
          </a:p>
          <a:p>
            <a:endParaRPr lang="en-US" dirty="0"/>
          </a:p>
          <a:p>
            <a:endParaRPr lang="en-US" dirty="0"/>
          </a:p>
          <a:p>
            <a:endParaRPr lang="en-US" dirty="0"/>
          </a:p>
          <a:p>
            <a:endParaRPr lang="en-US" dirty="0"/>
          </a:p>
          <a:p>
            <a:endParaRPr lang="en-US" dirty="0"/>
          </a:p>
          <a:p>
            <a:r>
              <a:rPr lang="en-US" dirty="0"/>
              <a:t>Quality of an access point = sum of coordinate type costs for both x and y coordinates</a:t>
            </a:r>
          </a:p>
          <a:p>
            <a:pPr lvl="1"/>
            <a:endParaRPr lang="en-US" dirty="0"/>
          </a:p>
        </p:txBody>
      </p:sp>
      <p:sp>
        <p:nvSpPr>
          <p:cNvPr id="3" name="Title 2">
            <a:extLst>
              <a:ext uri="{FF2B5EF4-FFF2-40B4-BE49-F238E27FC236}">
                <a16:creationId xmlns:a16="http://schemas.microsoft.com/office/drawing/2014/main" id="{667C03C0-B3D7-4B39-A278-7B150A9F70FD}"/>
              </a:ext>
            </a:extLst>
          </p:cNvPr>
          <p:cNvSpPr>
            <a:spLocks noGrp="1"/>
          </p:cNvSpPr>
          <p:nvPr>
            <p:ph type="title"/>
          </p:nvPr>
        </p:nvSpPr>
        <p:spPr/>
        <p:txBody>
          <a:bodyPr/>
          <a:lstStyle/>
          <a:p>
            <a:r>
              <a:rPr lang="en-US" dirty="0"/>
              <a:t>Access Point Quality Assessment</a:t>
            </a:r>
          </a:p>
        </p:txBody>
      </p:sp>
      <p:graphicFrame>
        <p:nvGraphicFramePr>
          <p:cNvPr id="4" name="Table 4">
            <a:extLst>
              <a:ext uri="{FF2B5EF4-FFF2-40B4-BE49-F238E27FC236}">
                <a16:creationId xmlns:a16="http://schemas.microsoft.com/office/drawing/2014/main" id="{96B118D0-CC13-4DBB-BDB7-EE7868055170}"/>
              </a:ext>
            </a:extLst>
          </p:cNvPr>
          <p:cNvGraphicFramePr>
            <a:graphicFrameLocks noGrp="1"/>
          </p:cNvGraphicFramePr>
          <p:nvPr/>
        </p:nvGraphicFramePr>
        <p:xfrm>
          <a:off x="3055239" y="2880659"/>
          <a:ext cx="3065272" cy="1854200"/>
        </p:xfrm>
        <a:graphic>
          <a:graphicData uri="http://schemas.openxmlformats.org/drawingml/2006/table">
            <a:tbl>
              <a:tblPr firstRow="1" bandRow="1">
                <a:tableStyleId>{5C22544A-7EE6-4342-B048-85BDC9FD1C3A}</a:tableStyleId>
              </a:tblPr>
              <a:tblGrid>
                <a:gridCol w="2242312">
                  <a:extLst>
                    <a:ext uri="{9D8B030D-6E8A-4147-A177-3AD203B41FA5}">
                      <a16:colId xmlns:a16="http://schemas.microsoft.com/office/drawing/2014/main" val="2573328512"/>
                    </a:ext>
                  </a:extLst>
                </a:gridCol>
                <a:gridCol w="822960">
                  <a:extLst>
                    <a:ext uri="{9D8B030D-6E8A-4147-A177-3AD203B41FA5}">
                      <a16:colId xmlns:a16="http://schemas.microsoft.com/office/drawing/2014/main" val="1036795646"/>
                    </a:ext>
                  </a:extLst>
                </a:gridCol>
              </a:tblGrid>
              <a:tr h="370840">
                <a:tc>
                  <a:txBody>
                    <a:bodyPr/>
                    <a:lstStyle/>
                    <a:p>
                      <a:r>
                        <a:rPr lang="en-US" dirty="0"/>
                        <a:t>Type</a:t>
                      </a:r>
                    </a:p>
                  </a:txBody>
                  <a:tcPr/>
                </a:tc>
                <a:tc>
                  <a:txBody>
                    <a:bodyPr/>
                    <a:lstStyle/>
                    <a:p>
                      <a:r>
                        <a:rPr lang="en-US" dirty="0"/>
                        <a:t>Cost</a:t>
                      </a:r>
                    </a:p>
                  </a:txBody>
                  <a:tcPr/>
                </a:tc>
                <a:extLst>
                  <a:ext uri="{0D108BD9-81ED-4DB2-BD59-A6C34878D82A}">
                    <a16:rowId xmlns:a16="http://schemas.microsoft.com/office/drawing/2014/main" val="455956007"/>
                  </a:ext>
                </a:extLst>
              </a:tr>
              <a:tr h="370840">
                <a:tc>
                  <a:txBody>
                    <a:bodyPr/>
                    <a:lstStyle/>
                    <a:p>
                      <a:r>
                        <a:rPr lang="en-US" dirty="0"/>
                        <a:t>On-track</a:t>
                      </a:r>
                    </a:p>
                  </a:txBody>
                  <a:tcPr/>
                </a:tc>
                <a:tc>
                  <a:txBody>
                    <a:bodyPr/>
                    <a:lstStyle/>
                    <a:p>
                      <a:pPr algn="ctr"/>
                      <a:r>
                        <a:rPr lang="en-US" dirty="0"/>
                        <a:t>1</a:t>
                      </a:r>
                    </a:p>
                  </a:txBody>
                  <a:tcPr/>
                </a:tc>
                <a:extLst>
                  <a:ext uri="{0D108BD9-81ED-4DB2-BD59-A6C34878D82A}">
                    <a16:rowId xmlns:a16="http://schemas.microsoft.com/office/drawing/2014/main" val="2723820567"/>
                  </a:ext>
                </a:extLst>
              </a:tr>
              <a:tr h="370840">
                <a:tc>
                  <a:txBody>
                    <a:bodyPr/>
                    <a:lstStyle/>
                    <a:p>
                      <a:r>
                        <a:rPr lang="en-US" dirty="0"/>
                        <a:t>Half-track</a:t>
                      </a:r>
                    </a:p>
                  </a:txBody>
                  <a:tcPr/>
                </a:tc>
                <a:tc>
                  <a:txBody>
                    <a:bodyPr/>
                    <a:lstStyle/>
                    <a:p>
                      <a:pPr algn="ctr"/>
                      <a:r>
                        <a:rPr lang="en-US" dirty="0"/>
                        <a:t>2</a:t>
                      </a:r>
                    </a:p>
                  </a:txBody>
                  <a:tcPr/>
                </a:tc>
                <a:extLst>
                  <a:ext uri="{0D108BD9-81ED-4DB2-BD59-A6C34878D82A}">
                    <a16:rowId xmlns:a16="http://schemas.microsoft.com/office/drawing/2014/main" val="3829063389"/>
                  </a:ext>
                </a:extLst>
              </a:tr>
              <a:tr h="370840">
                <a:tc>
                  <a:txBody>
                    <a:bodyPr/>
                    <a:lstStyle/>
                    <a:p>
                      <a:r>
                        <a:rPr lang="en-US" dirty="0"/>
                        <a:t>Shape-center</a:t>
                      </a:r>
                    </a:p>
                  </a:txBody>
                  <a:tcPr/>
                </a:tc>
                <a:tc>
                  <a:txBody>
                    <a:bodyPr/>
                    <a:lstStyle/>
                    <a:p>
                      <a:pPr algn="ctr"/>
                      <a:r>
                        <a:rPr lang="en-US" dirty="0"/>
                        <a:t>3</a:t>
                      </a:r>
                    </a:p>
                  </a:txBody>
                  <a:tcPr/>
                </a:tc>
                <a:extLst>
                  <a:ext uri="{0D108BD9-81ED-4DB2-BD59-A6C34878D82A}">
                    <a16:rowId xmlns:a16="http://schemas.microsoft.com/office/drawing/2014/main" val="418690512"/>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Enclosure boundary</a:t>
                      </a:r>
                    </a:p>
                  </a:txBody>
                  <a:tcPr/>
                </a:tc>
                <a:tc>
                  <a:txBody>
                    <a:bodyPr/>
                    <a:lstStyle/>
                    <a:p>
                      <a:pPr algn="ctr"/>
                      <a:r>
                        <a:rPr lang="en-US" dirty="0"/>
                        <a:t>4</a:t>
                      </a:r>
                    </a:p>
                  </a:txBody>
                  <a:tcPr/>
                </a:tc>
                <a:extLst>
                  <a:ext uri="{0D108BD9-81ED-4DB2-BD59-A6C34878D82A}">
                    <a16:rowId xmlns:a16="http://schemas.microsoft.com/office/drawing/2014/main" val="3327217975"/>
                  </a:ext>
                </a:extLst>
              </a:tr>
            </a:tbl>
          </a:graphicData>
        </a:graphic>
      </p:graphicFrame>
      <p:sp>
        <p:nvSpPr>
          <p:cNvPr id="5" name="Footer Placeholder 2">
            <a:extLst>
              <a:ext uri="{FF2B5EF4-FFF2-40B4-BE49-F238E27FC236}">
                <a16:creationId xmlns:a16="http://schemas.microsoft.com/office/drawing/2014/main" id="{C6BE1321-6149-87EB-B294-0B195D2F36DF}"/>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6" name="Footer Placeholder 2">
            <a:extLst>
              <a:ext uri="{FF2B5EF4-FFF2-40B4-BE49-F238E27FC236}">
                <a16:creationId xmlns:a16="http://schemas.microsoft.com/office/drawing/2014/main" id="{E98882EB-5F57-FF0B-671D-62BE24063EDD}"/>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276568575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3AC394-7980-447A-BE64-6807C6F268DD}"/>
              </a:ext>
            </a:extLst>
          </p:cNvPr>
          <p:cNvSpPr>
            <a:spLocks noGrp="1"/>
          </p:cNvSpPr>
          <p:nvPr>
            <p:ph idx="1"/>
          </p:nvPr>
        </p:nvSpPr>
        <p:spPr>
          <a:xfrm>
            <a:off x="138794" y="674913"/>
            <a:ext cx="8836025" cy="5562601"/>
          </a:xfrm>
        </p:spPr>
        <p:txBody>
          <a:bodyPr/>
          <a:lstStyle/>
          <a:p>
            <a:pPr marL="514350" indent="-514350">
              <a:buFont typeface="+mj-lt"/>
              <a:buAutoNum type="arabicPeriod"/>
            </a:pPr>
            <a:r>
              <a:rPr lang="en-US" sz="2400" b="1" dirty="0"/>
              <a:t>On-track</a:t>
            </a:r>
            <a:r>
              <a:rPr lang="en-US" sz="2400" dirty="0"/>
              <a:t>: On preferred and non-preferred routing track of upper layer</a:t>
            </a:r>
          </a:p>
          <a:p>
            <a:pPr marL="514350" indent="-514350">
              <a:buFont typeface="+mj-lt"/>
              <a:buAutoNum type="arabicPeriod"/>
            </a:pPr>
            <a:r>
              <a:rPr lang="en-US" sz="2400" b="1" dirty="0"/>
              <a:t>Half-track</a:t>
            </a:r>
            <a:r>
              <a:rPr lang="en-US" sz="2400" dirty="0"/>
              <a:t>: At midpoint between two neighboring routing tracks</a:t>
            </a:r>
          </a:p>
          <a:p>
            <a:pPr marL="514350" indent="-514350">
              <a:buFont typeface="+mj-lt"/>
              <a:buAutoNum type="arabicPeriod"/>
            </a:pPr>
            <a:r>
              <a:rPr lang="en-US" sz="2400" b="1" dirty="0"/>
              <a:t>Shape-center</a:t>
            </a:r>
            <a:r>
              <a:rPr lang="en-US" sz="2400" dirty="0"/>
              <a:t>: At midpoint between left and right (or top and bottom) coordinates of a rectangular pin shape</a:t>
            </a:r>
          </a:p>
          <a:p>
            <a:pPr marL="514350" indent="-514350">
              <a:buFont typeface="+mj-lt"/>
              <a:buAutoNum type="arabicPeriod"/>
            </a:pPr>
            <a:r>
              <a:rPr lang="en-US" sz="2400" b="1" dirty="0"/>
              <a:t>Enclosure boundary</a:t>
            </a:r>
            <a:r>
              <a:rPr lang="en-US" sz="2400" dirty="0"/>
              <a:t>: Via enclosure aligns with pin shape boundary</a:t>
            </a:r>
          </a:p>
        </p:txBody>
      </p:sp>
      <p:sp>
        <p:nvSpPr>
          <p:cNvPr id="3" name="Title 2">
            <a:extLst>
              <a:ext uri="{FF2B5EF4-FFF2-40B4-BE49-F238E27FC236}">
                <a16:creationId xmlns:a16="http://schemas.microsoft.com/office/drawing/2014/main" id="{48BEE582-672A-40E4-ACC5-425816AB2CE3}"/>
              </a:ext>
            </a:extLst>
          </p:cNvPr>
          <p:cNvSpPr>
            <a:spLocks noGrp="1"/>
          </p:cNvSpPr>
          <p:nvPr>
            <p:ph type="title"/>
          </p:nvPr>
        </p:nvSpPr>
        <p:spPr/>
        <p:txBody>
          <a:bodyPr/>
          <a:lstStyle/>
          <a:p>
            <a:r>
              <a:rPr lang="en-US" dirty="0"/>
              <a:t>Coordinate Types </a:t>
            </a:r>
          </a:p>
        </p:txBody>
      </p:sp>
      <p:pic>
        <p:nvPicPr>
          <p:cNvPr id="115" name="Picture 114">
            <a:extLst>
              <a:ext uri="{FF2B5EF4-FFF2-40B4-BE49-F238E27FC236}">
                <a16:creationId xmlns:a16="http://schemas.microsoft.com/office/drawing/2014/main" id="{972A93A4-8462-4F35-91DC-B655B338FE7D}"/>
              </a:ext>
            </a:extLst>
          </p:cNvPr>
          <p:cNvPicPr>
            <a:picLocks noChangeAspect="1"/>
          </p:cNvPicPr>
          <p:nvPr/>
        </p:nvPicPr>
        <p:blipFill>
          <a:blip r:embed="rId3"/>
          <a:stretch>
            <a:fillRect/>
          </a:stretch>
        </p:blipFill>
        <p:spPr>
          <a:xfrm>
            <a:off x="1018216" y="3640429"/>
            <a:ext cx="7025928" cy="2879726"/>
          </a:xfrm>
          <a:prstGeom prst="rect">
            <a:avLst/>
          </a:prstGeom>
        </p:spPr>
      </p:pic>
      <p:sp>
        <p:nvSpPr>
          <p:cNvPr id="116" name="TextBox 115">
            <a:extLst>
              <a:ext uri="{FF2B5EF4-FFF2-40B4-BE49-F238E27FC236}">
                <a16:creationId xmlns:a16="http://schemas.microsoft.com/office/drawing/2014/main" id="{535DE9D1-4D3C-42E8-8049-04A5EF5FA530}"/>
              </a:ext>
            </a:extLst>
          </p:cNvPr>
          <p:cNvSpPr txBox="1"/>
          <p:nvPr/>
        </p:nvSpPr>
        <p:spPr>
          <a:xfrm>
            <a:off x="2882297" y="6309934"/>
            <a:ext cx="3657600" cy="338554"/>
          </a:xfrm>
          <a:prstGeom prst="rect">
            <a:avLst/>
          </a:prstGeom>
          <a:noFill/>
        </p:spPr>
        <p:txBody>
          <a:bodyPr wrap="square" rtlCol="0">
            <a:spAutoFit/>
          </a:bodyPr>
          <a:lstStyle/>
          <a:p>
            <a:r>
              <a:rPr lang="en-US" sz="1600" b="1" dirty="0"/>
              <a:t>Illustration of y-coordinate types</a:t>
            </a:r>
          </a:p>
        </p:txBody>
      </p:sp>
      <p:sp>
        <p:nvSpPr>
          <p:cNvPr id="4" name="Footer Placeholder 2">
            <a:extLst>
              <a:ext uri="{FF2B5EF4-FFF2-40B4-BE49-F238E27FC236}">
                <a16:creationId xmlns:a16="http://schemas.microsoft.com/office/drawing/2014/main" id="{AA32851F-5E7E-7DFA-C4C1-CC340754E91B}"/>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5" name="Footer Placeholder 2">
            <a:extLst>
              <a:ext uri="{FF2B5EF4-FFF2-40B4-BE49-F238E27FC236}">
                <a16:creationId xmlns:a16="http://schemas.microsoft.com/office/drawing/2014/main" id="{33376A9A-3E23-3505-02BE-5222B765375F}"/>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425958821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2197BA-52AA-40B5-889E-B4C71AF1330C}"/>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9BF60780-63A9-4E8D-ACBD-B4060DB7E49C}"/>
              </a:ext>
            </a:extLst>
          </p:cNvPr>
          <p:cNvSpPr>
            <a:spLocks noGrp="1"/>
          </p:cNvSpPr>
          <p:nvPr>
            <p:ph type="title"/>
          </p:nvPr>
        </p:nvSpPr>
        <p:spPr/>
        <p:txBody>
          <a:bodyPr/>
          <a:lstStyle/>
          <a:p>
            <a:r>
              <a:rPr lang="en-US" dirty="0"/>
              <a:t>Pin-Based Access Point Generation</a:t>
            </a:r>
          </a:p>
        </p:txBody>
      </p:sp>
      <p:pic>
        <p:nvPicPr>
          <p:cNvPr id="5" name="Picture 4" descr="A screenshot of a cell phone&#10;&#10;Description automatically generated">
            <a:extLst>
              <a:ext uri="{FF2B5EF4-FFF2-40B4-BE49-F238E27FC236}">
                <a16:creationId xmlns:a16="http://schemas.microsoft.com/office/drawing/2014/main" id="{66FBB4C4-2138-4D6C-8DD2-E69E6D4E4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98" y="1493997"/>
            <a:ext cx="7987553" cy="4447362"/>
          </a:xfrm>
          <a:prstGeom prst="rect">
            <a:avLst/>
          </a:prstGeom>
        </p:spPr>
      </p:pic>
      <p:sp>
        <p:nvSpPr>
          <p:cNvPr id="4" name="Footer Placeholder 2">
            <a:extLst>
              <a:ext uri="{FF2B5EF4-FFF2-40B4-BE49-F238E27FC236}">
                <a16:creationId xmlns:a16="http://schemas.microsoft.com/office/drawing/2014/main" id="{0F5864BA-2654-ED77-D447-3B4EA9A451C2}"/>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6" name="Footer Placeholder 2">
            <a:extLst>
              <a:ext uri="{FF2B5EF4-FFF2-40B4-BE49-F238E27FC236}">
                <a16:creationId xmlns:a16="http://schemas.microsoft.com/office/drawing/2014/main" id="{44FEB71F-F210-3AA1-84B6-A00E63FB99A8}"/>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210137663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1ADAFF-514C-4EF2-A434-4B5C2F6D1E40}"/>
              </a:ext>
            </a:extLst>
          </p:cNvPr>
          <p:cNvSpPr>
            <a:spLocks noGrp="1"/>
          </p:cNvSpPr>
          <p:nvPr>
            <p:ph idx="1"/>
          </p:nvPr>
        </p:nvSpPr>
        <p:spPr>
          <a:xfrm>
            <a:off x="171451" y="838200"/>
            <a:ext cx="4400550" cy="5562601"/>
          </a:xfrm>
        </p:spPr>
        <p:txBody>
          <a:bodyPr/>
          <a:lstStyle/>
          <a:p>
            <a:r>
              <a:rPr lang="en-US" b="1" dirty="0"/>
              <a:t>Input</a:t>
            </a:r>
          </a:p>
          <a:p>
            <a:pPr lvl="1"/>
            <a:r>
              <a:rPr lang="en-US" dirty="0"/>
              <a:t>Valid access points of pins in a unique instance</a:t>
            </a:r>
          </a:p>
          <a:p>
            <a:endParaRPr lang="en-US" b="1" dirty="0"/>
          </a:p>
          <a:p>
            <a:r>
              <a:rPr lang="en-US" b="1" dirty="0"/>
              <a:t>Output</a:t>
            </a:r>
          </a:p>
          <a:p>
            <a:pPr lvl="1"/>
            <a:r>
              <a:rPr lang="en-US" dirty="0"/>
              <a:t>Valid access patterns</a:t>
            </a:r>
          </a:p>
        </p:txBody>
      </p:sp>
      <p:sp>
        <p:nvSpPr>
          <p:cNvPr id="3" name="Title 2">
            <a:extLst>
              <a:ext uri="{FF2B5EF4-FFF2-40B4-BE49-F238E27FC236}">
                <a16:creationId xmlns:a16="http://schemas.microsoft.com/office/drawing/2014/main" id="{F6B9F535-8519-4DCB-A627-14A023AF3393}"/>
              </a:ext>
            </a:extLst>
          </p:cNvPr>
          <p:cNvSpPr>
            <a:spLocks noGrp="1"/>
          </p:cNvSpPr>
          <p:nvPr>
            <p:ph type="title"/>
          </p:nvPr>
        </p:nvSpPr>
        <p:spPr/>
        <p:txBody>
          <a:bodyPr/>
          <a:lstStyle/>
          <a:p>
            <a:r>
              <a:rPr lang="en-US" sz="2800" dirty="0"/>
              <a:t>Unique Instance-Based Access Pattern Generation</a:t>
            </a:r>
          </a:p>
        </p:txBody>
      </p:sp>
      <p:pic>
        <p:nvPicPr>
          <p:cNvPr id="5" name="Picture 4" descr="A close up of a logo&#10;&#10;Description automatically generated">
            <a:extLst>
              <a:ext uri="{FF2B5EF4-FFF2-40B4-BE49-F238E27FC236}">
                <a16:creationId xmlns:a16="http://schemas.microsoft.com/office/drawing/2014/main" id="{98C9D8E1-6CF5-47AA-9353-B6FF1E9AA1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58" y="888255"/>
            <a:ext cx="4054191" cy="5462489"/>
          </a:xfrm>
          <a:prstGeom prst="rect">
            <a:avLst/>
          </a:prstGeom>
        </p:spPr>
      </p:pic>
      <p:sp>
        <p:nvSpPr>
          <p:cNvPr id="4" name="Footer Placeholder 2">
            <a:extLst>
              <a:ext uri="{FF2B5EF4-FFF2-40B4-BE49-F238E27FC236}">
                <a16:creationId xmlns:a16="http://schemas.microsoft.com/office/drawing/2014/main" id="{092D7D0C-A72D-38EF-5ADE-6718CD8957F9}"/>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6" name="Footer Placeholder 2">
            <a:extLst>
              <a:ext uri="{FF2B5EF4-FFF2-40B4-BE49-F238E27FC236}">
                <a16:creationId xmlns:a16="http://schemas.microsoft.com/office/drawing/2014/main" id="{923517C0-BD3D-22C9-76CA-6CDF07A63162}"/>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305317397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FBC280-394E-4BA8-A1C7-289FEC50528B}"/>
              </a:ext>
            </a:extLst>
          </p:cNvPr>
          <p:cNvSpPr>
            <a:spLocks noGrp="1"/>
          </p:cNvSpPr>
          <p:nvPr>
            <p:ph idx="1"/>
          </p:nvPr>
        </p:nvSpPr>
        <p:spPr/>
        <p:txBody>
          <a:bodyPr/>
          <a:lstStyle/>
          <a:p>
            <a:r>
              <a:rPr lang="en-US" dirty="0"/>
              <a:t>Sort pins according to their average x coordinate of valid access points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347663" lvl="1" indent="0">
              <a:buNone/>
            </a:pPr>
            <a:endParaRPr lang="en-US" dirty="0"/>
          </a:p>
          <a:p>
            <a:r>
              <a:rPr lang="en-US" dirty="0">
                <a:solidFill>
                  <a:srgbClr val="C00000"/>
                </a:solidFill>
              </a:rPr>
              <a:t>Idea: neighbors in sorted pin list are more likely to have conflicts due to DRC</a:t>
            </a:r>
          </a:p>
          <a:p>
            <a:pPr lvl="1"/>
            <a:r>
              <a:rPr lang="en-US" dirty="0"/>
              <a:t>I.e., pin A and pin B are more likely to have conflict compared to pin A and pin C</a:t>
            </a:r>
          </a:p>
        </p:txBody>
      </p:sp>
      <p:sp>
        <p:nvSpPr>
          <p:cNvPr id="3" name="Title 2">
            <a:extLst>
              <a:ext uri="{FF2B5EF4-FFF2-40B4-BE49-F238E27FC236}">
                <a16:creationId xmlns:a16="http://schemas.microsoft.com/office/drawing/2014/main" id="{B1ABC805-C6DA-4ABD-BEF9-944289818AA9}"/>
              </a:ext>
            </a:extLst>
          </p:cNvPr>
          <p:cNvSpPr>
            <a:spLocks noGrp="1"/>
          </p:cNvSpPr>
          <p:nvPr>
            <p:ph type="title"/>
          </p:nvPr>
        </p:nvSpPr>
        <p:spPr/>
        <p:txBody>
          <a:bodyPr/>
          <a:lstStyle/>
          <a:p>
            <a:r>
              <a:rPr lang="en-US" dirty="0"/>
              <a:t>Pin Ordering</a:t>
            </a:r>
          </a:p>
        </p:txBody>
      </p:sp>
      <p:pic>
        <p:nvPicPr>
          <p:cNvPr id="45" name="Picture 44">
            <a:extLst>
              <a:ext uri="{FF2B5EF4-FFF2-40B4-BE49-F238E27FC236}">
                <a16:creationId xmlns:a16="http://schemas.microsoft.com/office/drawing/2014/main" id="{F669934F-8040-4E57-92E6-61B1823CFBAE}"/>
              </a:ext>
            </a:extLst>
          </p:cNvPr>
          <p:cNvPicPr>
            <a:picLocks noChangeAspect="1"/>
          </p:cNvPicPr>
          <p:nvPr/>
        </p:nvPicPr>
        <p:blipFill>
          <a:blip r:embed="rId3"/>
          <a:stretch>
            <a:fillRect/>
          </a:stretch>
        </p:blipFill>
        <p:spPr>
          <a:xfrm>
            <a:off x="1347134" y="1708067"/>
            <a:ext cx="6481482" cy="3226712"/>
          </a:xfrm>
          <a:prstGeom prst="rect">
            <a:avLst/>
          </a:prstGeom>
        </p:spPr>
      </p:pic>
      <p:sp>
        <p:nvSpPr>
          <p:cNvPr id="4" name="Footer Placeholder 2">
            <a:extLst>
              <a:ext uri="{FF2B5EF4-FFF2-40B4-BE49-F238E27FC236}">
                <a16:creationId xmlns:a16="http://schemas.microsoft.com/office/drawing/2014/main" id="{765B0E6B-66DF-5230-EBA4-881EEEE83583}"/>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5" name="Footer Placeholder 2">
            <a:extLst>
              <a:ext uri="{FF2B5EF4-FFF2-40B4-BE49-F238E27FC236}">
                <a16:creationId xmlns:a16="http://schemas.microsoft.com/office/drawing/2014/main" id="{D627DC65-B077-AD36-EAB0-D24848A3F7DB}"/>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2759844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2A4088-7E66-43E7-B193-9DD41E2447AE}"/>
              </a:ext>
            </a:extLst>
          </p:cNvPr>
          <p:cNvSpPr>
            <a:spLocks noGrp="1"/>
          </p:cNvSpPr>
          <p:nvPr>
            <p:ph idx="1"/>
          </p:nvPr>
        </p:nvSpPr>
        <p:spPr/>
        <p:txBody>
          <a:bodyPr/>
          <a:lstStyle/>
          <a:p>
            <a:r>
              <a:rPr lang="en-US" sz="2400" dirty="0"/>
              <a:t>Vertex = access point</a:t>
            </a:r>
          </a:p>
          <a:p>
            <a:pPr lvl="1"/>
            <a:r>
              <a:rPr lang="en-US" sz="2000" dirty="0"/>
              <a:t>Marked with pin index and access point index</a:t>
            </a:r>
          </a:p>
          <a:p>
            <a:pPr lvl="2"/>
            <a:r>
              <a:rPr lang="en-US" sz="1600" dirty="0"/>
              <a:t>E.g., 23 </a:t>
            </a:r>
            <a:r>
              <a:rPr lang="en-US" sz="1600" dirty="0">
                <a:sym typeface="Wingdings" panose="05000000000000000000" pitchFamily="2" charset="2"/>
              </a:rPr>
              <a:t>means the third access point of the second pin</a:t>
            </a:r>
            <a:endParaRPr lang="en-US" sz="1600" dirty="0"/>
          </a:p>
          <a:p>
            <a:pPr lvl="1"/>
            <a:r>
              <a:rPr lang="en-US" sz="2000" i="1" dirty="0"/>
              <a:t>s</a:t>
            </a:r>
            <a:r>
              <a:rPr lang="en-US" sz="2000" dirty="0"/>
              <a:t> and </a:t>
            </a:r>
            <a:r>
              <a:rPr lang="en-US" sz="2000" i="1" dirty="0"/>
              <a:t>t</a:t>
            </a:r>
            <a:r>
              <a:rPr lang="en-US" sz="2000" dirty="0"/>
              <a:t> are virtual start and end points</a:t>
            </a:r>
          </a:p>
          <a:p>
            <a:r>
              <a:rPr lang="en-US" sz="2400" dirty="0"/>
              <a:t>Pin correspond to a “group” of vertices in graph</a:t>
            </a:r>
          </a:p>
          <a:p>
            <a:r>
              <a:rPr lang="en-US" sz="2400" dirty="0"/>
              <a:t>Edge exists between pair of access points from neighboring groups, weighted by physical distance</a:t>
            </a:r>
          </a:p>
          <a:p>
            <a:r>
              <a:rPr lang="en-US" sz="2400" dirty="0"/>
              <a:t>Access pattern = path from </a:t>
            </a:r>
            <a:r>
              <a:rPr lang="en-US" sz="2400" i="1" dirty="0"/>
              <a:t>s</a:t>
            </a:r>
            <a:r>
              <a:rPr lang="en-US" sz="2400" dirty="0"/>
              <a:t> to </a:t>
            </a:r>
            <a:r>
              <a:rPr lang="en-US" sz="2400" i="1" dirty="0"/>
              <a:t>t</a:t>
            </a:r>
          </a:p>
        </p:txBody>
      </p:sp>
      <p:sp>
        <p:nvSpPr>
          <p:cNvPr id="3" name="Title 2">
            <a:extLst>
              <a:ext uri="{FF2B5EF4-FFF2-40B4-BE49-F238E27FC236}">
                <a16:creationId xmlns:a16="http://schemas.microsoft.com/office/drawing/2014/main" id="{3D1F7E3F-93C7-4FD9-91E5-04140CC7C8E7}"/>
              </a:ext>
            </a:extLst>
          </p:cNvPr>
          <p:cNvSpPr>
            <a:spLocks noGrp="1"/>
          </p:cNvSpPr>
          <p:nvPr>
            <p:ph type="title"/>
          </p:nvPr>
        </p:nvSpPr>
        <p:spPr/>
        <p:txBody>
          <a:bodyPr/>
          <a:lstStyle/>
          <a:p>
            <a:r>
              <a:rPr lang="en-US" dirty="0"/>
              <a:t>Graph Construction</a:t>
            </a:r>
          </a:p>
        </p:txBody>
      </p:sp>
      <p:pic>
        <p:nvPicPr>
          <p:cNvPr id="4" name="Picture 3">
            <a:extLst>
              <a:ext uri="{FF2B5EF4-FFF2-40B4-BE49-F238E27FC236}">
                <a16:creationId xmlns:a16="http://schemas.microsoft.com/office/drawing/2014/main" id="{8E0B7C3A-1AD0-459D-B66B-7D4A10551280}"/>
              </a:ext>
            </a:extLst>
          </p:cNvPr>
          <p:cNvPicPr>
            <a:picLocks noChangeAspect="1"/>
          </p:cNvPicPr>
          <p:nvPr/>
        </p:nvPicPr>
        <p:blipFill>
          <a:blip r:embed="rId3"/>
          <a:stretch>
            <a:fillRect/>
          </a:stretch>
        </p:blipFill>
        <p:spPr>
          <a:xfrm>
            <a:off x="4956524" y="3482564"/>
            <a:ext cx="4073629" cy="2907320"/>
          </a:xfrm>
          <a:prstGeom prst="rect">
            <a:avLst/>
          </a:prstGeom>
        </p:spPr>
      </p:pic>
      <p:pic>
        <p:nvPicPr>
          <p:cNvPr id="5" name="Picture 4">
            <a:extLst>
              <a:ext uri="{FF2B5EF4-FFF2-40B4-BE49-F238E27FC236}">
                <a16:creationId xmlns:a16="http://schemas.microsoft.com/office/drawing/2014/main" id="{A6AC6B5C-D9E9-47A1-AFA6-8BF186E81AC3}"/>
              </a:ext>
            </a:extLst>
          </p:cNvPr>
          <p:cNvPicPr>
            <a:picLocks noChangeAspect="1"/>
          </p:cNvPicPr>
          <p:nvPr/>
        </p:nvPicPr>
        <p:blipFill rotWithShape="1">
          <a:blip r:embed="rId4"/>
          <a:srcRect r="31950"/>
          <a:stretch/>
        </p:blipFill>
        <p:spPr>
          <a:xfrm>
            <a:off x="352504" y="4016605"/>
            <a:ext cx="3541399" cy="2590800"/>
          </a:xfrm>
          <a:prstGeom prst="rect">
            <a:avLst/>
          </a:prstGeom>
        </p:spPr>
      </p:pic>
      <p:sp>
        <p:nvSpPr>
          <p:cNvPr id="6" name="Arrow: Right 5">
            <a:extLst>
              <a:ext uri="{FF2B5EF4-FFF2-40B4-BE49-F238E27FC236}">
                <a16:creationId xmlns:a16="http://schemas.microsoft.com/office/drawing/2014/main" id="{3BE95F7B-71C6-402B-BBA4-123830237F2F}"/>
              </a:ext>
            </a:extLst>
          </p:cNvPr>
          <p:cNvSpPr/>
          <p:nvPr/>
        </p:nvSpPr>
        <p:spPr bwMode="auto">
          <a:xfrm>
            <a:off x="4089037" y="4876546"/>
            <a:ext cx="672353" cy="403411"/>
          </a:xfrm>
          <a:prstGeom prst="rightArrow">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7" name="Footer Placeholder 2">
            <a:extLst>
              <a:ext uri="{FF2B5EF4-FFF2-40B4-BE49-F238E27FC236}">
                <a16:creationId xmlns:a16="http://schemas.microsoft.com/office/drawing/2014/main" id="{5E3ADCC2-C06A-3EFA-B722-EEEB9CB0E4BC}"/>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8" name="Footer Placeholder 2">
            <a:extLst>
              <a:ext uri="{FF2B5EF4-FFF2-40B4-BE49-F238E27FC236}">
                <a16:creationId xmlns:a16="http://schemas.microsoft.com/office/drawing/2014/main" id="{543E25A0-C00D-33EE-F765-110048B7CF1A}"/>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5288649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8C807ED1-E24B-451A-8CC4-1C68D1A94618}"/>
              </a:ext>
            </a:extLst>
          </p:cNvPr>
          <p:cNvPicPr>
            <a:picLocks noChangeAspect="1"/>
          </p:cNvPicPr>
          <p:nvPr/>
        </p:nvPicPr>
        <p:blipFill>
          <a:blip r:embed="rId3"/>
          <a:stretch>
            <a:fillRect/>
          </a:stretch>
        </p:blipFill>
        <p:spPr>
          <a:xfrm>
            <a:off x="6142919" y="1549124"/>
            <a:ext cx="1970705" cy="1676327"/>
          </a:xfrm>
          <a:prstGeom prst="rect">
            <a:avLst/>
          </a:prstGeom>
        </p:spPr>
      </p:pic>
      <p:sp>
        <p:nvSpPr>
          <p:cNvPr id="3" name="Title 2">
            <a:extLst>
              <a:ext uri="{FF2B5EF4-FFF2-40B4-BE49-F238E27FC236}">
                <a16:creationId xmlns:a16="http://schemas.microsoft.com/office/drawing/2014/main" id="{2A5188B4-964C-4A18-AFED-0174F7ABD17C}"/>
              </a:ext>
            </a:extLst>
          </p:cNvPr>
          <p:cNvSpPr>
            <a:spLocks noGrp="1"/>
          </p:cNvSpPr>
          <p:nvPr>
            <p:ph type="title"/>
          </p:nvPr>
        </p:nvSpPr>
        <p:spPr/>
        <p:txBody>
          <a:bodyPr/>
          <a:lstStyle/>
          <a:p>
            <a:r>
              <a:rPr lang="en-US" dirty="0"/>
              <a:t>Background</a:t>
            </a:r>
          </a:p>
        </p:txBody>
      </p:sp>
      <p:sp>
        <p:nvSpPr>
          <p:cNvPr id="2" name="Content Placeholder 1">
            <a:extLst>
              <a:ext uri="{FF2B5EF4-FFF2-40B4-BE49-F238E27FC236}">
                <a16:creationId xmlns:a16="http://schemas.microsoft.com/office/drawing/2014/main" id="{5642F945-BCDE-4A39-8A18-118BFFAE9224}"/>
              </a:ext>
            </a:extLst>
          </p:cNvPr>
          <p:cNvSpPr>
            <a:spLocks noGrp="1"/>
          </p:cNvSpPr>
          <p:nvPr>
            <p:ph sz="half" idx="1"/>
          </p:nvPr>
        </p:nvSpPr>
        <p:spPr>
          <a:xfrm>
            <a:off x="0" y="801688"/>
            <a:ext cx="5452657" cy="5884862"/>
          </a:xfrm>
        </p:spPr>
        <p:txBody>
          <a:bodyPr/>
          <a:lstStyle/>
          <a:p>
            <a:pPr marL="344488" indent="-293688"/>
            <a:r>
              <a:rPr lang="en-US" dirty="0"/>
              <a:t>Routing challenges</a:t>
            </a:r>
          </a:p>
          <a:p>
            <a:pPr marL="569913" lvl="1" indent="-225425"/>
            <a:r>
              <a:rPr lang="en-US" dirty="0"/>
              <a:t>Complex design rules</a:t>
            </a:r>
          </a:p>
          <a:p>
            <a:pPr marL="569913" lvl="1" indent="-225425"/>
            <a:r>
              <a:rPr lang="en-US" dirty="0"/>
              <a:t>Enormous solution space</a:t>
            </a:r>
          </a:p>
          <a:p>
            <a:pPr marL="569913" lvl="1" indent="-225425"/>
            <a:r>
              <a:rPr lang="en-US" dirty="0"/>
              <a:t>Physical and circuit considerations</a:t>
            </a:r>
          </a:p>
          <a:p>
            <a:pPr lvl="1"/>
            <a:endParaRPr lang="en-US" dirty="0"/>
          </a:p>
          <a:p>
            <a:pPr marL="344488" indent="-293688"/>
            <a:r>
              <a:rPr lang="en-US" dirty="0"/>
              <a:t>Generic “area routing” flow</a:t>
            </a:r>
          </a:p>
          <a:p>
            <a:pPr marL="569913" lvl="1" indent="-225425"/>
            <a:r>
              <a:rPr lang="en-US" dirty="0"/>
              <a:t>Global routing</a:t>
            </a:r>
          </a:p>
          <a:p>
            <a:pPr marL="796925" lvl="2" indent="-227013"/>
            <a:r>
              <a:rPr lang="en-US" sz="1800" dirty="0"/>
              <a:t>Produces 3D “route guides”</a:t>
            </a:r>
          </a:p>
          <a:p>
            <a:pPr marL="569913" lvl="1" indent="-225425"/>
            <a:r>
              <a:rPr lang="en-US" dirty="0"/>
              <a:t>Detailed routing</a:t>
            </a:r>
          </a:p>
          <a:p>
            <a:pPr marL="796925" lvl="2" indent="-227013"/>
            <a:r>
              <a:rPr lang="en-US" sz="1800" dirty="0"/>
              <a:t>Input: route guides = </a:t>
            </a:r>
            <a:r>
              <a:rPr lang="en-US" sz="1800" b="1" dirty="0">
                <a:solidFill>
                  <a:srgbClr val="FF0000"/>
                </a:solidFill>
              </a:rPr>
              <a:t>union of </a:t>
            </a:r>
            <a:r>
              <a:rPr lang="en-US" sz="1800" b="1" dirty="0" err="1">
                <a:solidFill>
                  <a:srgbClr val="FF0000"/>
                </a:solidFill>
              </a:rPr>
              <a:t>gcells</a:t>
            </a:r>
            <a:endParaRPr lang="en-US" sz="1800" b="1" dirty="0">
              <a:solidFill>
                <a:srgbClr val="FF0000"/>
              </a:solidFill>
            </a:endParaRPr>
          </a:p>
          <a:p>
            <a:pPr marL="796925" lvl="2" indent="-227013"/>
            <a:r>
              <a:rPr lang="en-US" sz="1800" dirty="0"/>
              <a:t>Output: physical nets</a:t>
            </a:r>
          </a:p>
          <a:p>
            <a:pPr marL="796925" lvl="2" indent="-227013"/>
            <a:r>
              <a:rPr lang="en-US" sz="1800" dirty="0"/>
              <a:t>Subject to: honoring route guides, </a:t>
            </a:r>
            <a:br>
              <a:rPr lang="en-US" sz="1800" dirty="0"/>
            </a:br>
            <a:r>
              <a:rPr lang="en-US" sz="1800" dirty="0"/>
              <a:t>honoring design rules</a:t>
            </a:r>
          </a:p>
          <a:p>
            <a:pPr lvl="1"/>
            <a:endParaRPr lang="en-US" dirty="0"/>
          </a:p>
        </p:txBody>
      </p:sp>
      <p:sp>
        <p:nvSpPr>
          <p:cNvPr id="6" name="TextBox 5">
            <a:extLst>
              <a:ext uri="{FF2B5EF4-FFF2-40B4-BE49-F238E27FC236}">
                <a16:creationId xmlns:a16="http://schemas.microsoft.com/office/drawing/2014/main" id="{D672B434-0D84-4CD3-B6B8-7FFB6839D4EE}"/>
              </a:ext>
            </a:extLst>
          </p:cNvPr>
          <p:cNvSpPr txBox="1"/>
          <p:nvPr/>
        </p:nvSpPr>
        <p:spPr>
          <a:xfrm>
            <a:off x="5321030" y="5379414"/>
            <a:ext cx="3885364" cy="307777"/>
          </a:xfrm>
          <a:prstGeom prst="rect">
            <a:avLst/>
          </a:prstGeom>
          <a:noFill/>
        </p:spPr>
        <p:txBody>
          <a:bodyPr wrap="square" rtlCol="0">
            <a:spAutoFit/>
          </a:bodyPr>
          <a:lstStyle/>
          <a:p>
            <a:r>
              <a:rPr lang="en-US" dirty="0"/>
              <a:t>http://www.ispd.cc/contests/18/index.htm</a:t>
            </a:r>
          </a:p>
        </p:txBody>
      </p:sp>
      <p:grpSp>
        <p:nvGrpSpPr>
          <p:cNvPr id="24" name="Group 23">
            <a:extLst>
              <a:ext uri="{FF2B5EF4-FFF2-40B4-BE49-F238E27FC236}">
                <a16:creationId xmlns:a16="http://schemas.microsoft.com/office/drawing/2014/main" id="{9C1B2B76-D890-4BA1-9205-00B1334F9580}"/>
              </a:ext>
            </a:extLst>
          </p:cNvPr>
          <p:cNvGrpSpPr/>
          <p:nvPr/>
        </p:nvGrpSpPr>
        <p:grpSpPr>
          <a:xfrm>
            <a:off x="6371570" y="1727359"/>
            <a:ext cx="1437204" cy="1393508"/>
            <a:chOff x="6921500" y="1574800"/>
            <a:chExt cx="1841500" cy="1689100"/>
          </a:xfrm>
        </p:grpSpPr>
        <p:cxnSp>
          <p:nvCxnSpPr>
            <p:cNvPr id="9" name="Straight Connector 8">
              <a:extLst>
                <a:ext uri="{FF2B5EF4-FFF2-40B4-BE49-F238E27FC236}">
                  <a16:creationId xmlns:a16="http://schemas.microsoft.com/office/drawing/2014/main" id="{A49A1071-A38C-4319-8521-881E51BDA750}"/>
                </a:ext>
              </a:extLst>
            </p:cNvPr>
            <p:cNvCxnSpPr/>
            <p:nvPr/>
          </p:nvCxnSpPr>
          <p:spPr bwMode="auto">
            <a:xfrm>
              <a:off x="6921500" y="1946565"/>
              <a:ext cx="1841500" cy="0"/>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11" name="Straight Connector 10">
              <a:extLst>
                <a:ext uri="{FF2B5EF4-FFF2-40B4-BE49-F238E27FC236}">
                  <a16:creationId xmlns:a16="http://schemas.microsoft.com/office/drawing/2014/main" id="{8756C357-FCB7-46FC-B24C-070A903C2193}"/>
                </a:ext>
              </a:extLst>
            </p:cNvPr>
            <p:cNvCxnSpPr/>
            <p:nvPr/>
          </p:nvCxnSpPr>
          <p:spPr bwMode="auto">
            <a:xfrm>
              <a:off x="6921500" y="2225965"/>
              <a:ext cx="1841500" cy="0"/>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12" name="Straight Connector 11">
              <a:extLst>
                <a:ext uri="{FF2B5EF4-FFF2-40B4-BE49-F238E27FC236}">
                  <a16:creationId xmlns:a16="http://schemas.microsoft.com/office/drawing/2014/main" id="{45B7E41E-9248-48FF-A8F2-DE1A2476A714}"/>
                </a:ext>
              </a:extLst>
            </p:cNvPr>
            <p:cNvCxnSpPr/>
            <p:nvPr/>
          </p:nvCxnSpPr>
          <p:spPr bwMode="auto">
            <a:xfrm>
              <a:off x="6921500" y="2515755"/>
              <a:ext cx="1841500" cy="0"/>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13" name="Straight Connector 12">
              <a:extLst>
                <a:ext uri="{FF2B5EF4-FFF2-40B4-BE49-F238E27FC236}">
                  <a16:creationId xmlns:a16="http://schemas.microsoft.com/office/drawing/2014/main" id="{C3127C15-5310-4F46-892A-BECF84A26038}"/>
                </a:ext>
              </a:extLst>
            </p:cNvPr>
            <p:cNvCxnSpPr/>
            <p:nvPr/>
          </p:nvCxnSpPr>
          <p:spPr bwMode="auto">
            <a:xfrm>
              <a:off x="6921500" y="2804391"/>
              <a:ext cx="1841500" cy="0"/>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14" name="Straight Connector 13">
              <a:extLst>
                <a:ext uri="{FF2B5EF4-FFF2-40B4-BE49-F238E27FC236}">
                  <a16:creationId xmlns:a16="http://schemas.microsoft.com/office/drawing/2014/main" id="{84EC866D-CC10-420E-A820-68CE2E581BA4}"/>
                </a:ext>
              </a:extLst>
            </p:cNvPr>
            <p:cNvCxnSpPr/>
            <p:nvPr/>
          </p:nvCxnSpPr>
          <p:spPr bwMode="auto">
            <a:xfrm>
              <a:off x="6921500" y="3071091"/>
              <a:ext cx="1841500" cy="0"/>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15" name="Straight Connector 14">
              <a:extLst>
                <a:ext uri="{FF2B5EF4-FFF2-40B4-BE49-F238E27FC236}">
                  <a16:creationId xmlns:a16="http://schemas.microsoft.com/office/drawing/2014/main" id="{77352880-ED7B-4104-A340-6BCB47FECEEB}"/>
                </a:ext>
              </a:extLst>
            </p:cNvPr>
            <p:cNvCxnSpPr/>
            <p:nvPr/>
          </p:nvCxnSpPr>
          <p:spPr bwMode="auto">
            <a:xfrm>
              <a:off x="6921500" y="1739900"/>
              <a:ext cx="1841500" cy="0"/>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16" name="Straight Connector 15">
              <a:extLst>
                <a:ext uri="{FF2B5EF4-FFF2-40B4-BE49-F238E27FC236}">
                  <a16:creationId xmlns:a16="http://schemas.microsoft.com/office/drawing/2014/main" id="{59A0D1B0-EDD7-44D3-AE05-7CBCED7255C0}"/>
                </a:ext>
              </a:extLst>
            </p:cNvPr>
            <p:cNvCxnSpPr>
              <a:cxnSpLocks/>
            </p:cNvCxnSpPr>
            <p:nvPr/>
          </p:nvCxnSpPr>
          <p:spPr bwMode="auto">
            <a:xfrm>
              <a:off x="7049491" y="1574800"/>
              <a:ext cx="0" cy="1689100"/>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19" name="Straight Connector 18">
              <a:extLst>
                <a:ext uri="{FF2B5EF4-FFF2-40B4-BE49-F238E27FC236}">
                  <a16:creationId xmlns:a16="http://schemas.microsoft.com/office/drawing/2014/main" id="{1E216006-3814-42C7-B293-D1F77EEF4240}"/>
                </a:ext>
              </a:extLst>
            </p:cNvPr>
            <p:cNvCxnSpPr>
              <a:cxnSpLocks/>
            </p:cNvCxnSpPr>
            <p:nvPr/>
          </p:nvCxnSpPr>
          <p:spPr bwMode="auto">
            <a:xfrm>
              <a:off x="7367486" y="1574800"/>
              <a:ext cx="0" cy="1689100"/>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20" name="Straight Connector 19">
              <a:extLst>
                <a:ext uri="{FF2B5EF4-FFF2-40B4-BE49-F238E27FC236}">
                  <a16:creationId xmlns:a16="http://schemas.microsoft.com/office/drawing/2014/main" id="{4C973B56-3C79-49D8-AB0C-4325A4C3F672}"/>
                </a:ext>
              </a:extLst>
            </p:cNvPr>
            <p:cNvCxnSpPr>
              <a:cxnSpLocks/>
            </p:cNvCxnSpPr>
            <p:nvPr/>
          </p:nvCxnSpPr>
          <p:spPr bwMode="auto">
            <a:xfrm>
              <a:off x="7697192" y="1574800"/>
              <a:ext cx="0" cy="1689100"/>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21" name="Straight Connector 20">
              <a:extLst>
                <a:ext uri="{FF2B5EF4-FFF2-40B4-BE49-F238E27FC236}">
                  <a16:creationId xmlns:a16="http://schemas.microsoft.com/office/drawing/2014/main" id="{267A798E-5875-4020-A26B-22FCBA367D28}"/>
                </a:ext>
              </a:extLst>
            </p:cNvPr>
            <p:cNvCxnSpPr>
              <a:cxnSpLocks/>
            </p:cNvCxnSpPr>
            <p:nvPr/>
          </p:nvCxnSpPr>
          <p:spPr bwMode="auto">
            <a:xfrm>
              <a:off x="8013700" y="1574800"/>
              <a:ext cx="0" cy="1689100"/>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22" name="Straight Connector 21">
              <a:extLst>
                <a:ext uri="{FF2B5EF4-FFF2-40B4-BE49-F238E27FC236}">
                  <a16:creationId xmlns:a16="http://schemas.microsoft.com/office/drawing/2014/main" id="{403DFE7C-5BDE-4956-AEC7-D18486743D3F}"/>
                </a:ext>
              </a:extLst>
            </p:cNvPr>
            <p:cNvCxnSpPr>
              <a:cxnSpLocks/>
            </p:cNvCxnSpPr>
            <p:nvPr/>
          </p:nvCxnSpPr>
          <p:spPr bwMode="auto">
            <a:xfrm>
              <a:off x="8342413" y="1574800"/>
              <a:ext cx="0" cy="1689100"/>
            </a:xfrm>
            <a:prstGeom prst="line">
              <a:avLst/>
            </a:prstGeom>
            <a:solidFill>
              <a:schemeClr val="accent1"/>
            </a:solidFill>
            <a:ln w="25400" cap="flat" cmpd="sng" algn="ctr">
              <a:solidFill>
                <a:schemeClr val="tx1"/>
              </a:solidFill>
              <a:prstDash val="sysDot"/>
              <a:round/>
              <a:headEnd type="none" w="med" len="med"/>
              <a:tailEnd type="none" w="med" len="med"/>
            </a:ln>
            <a:effectLst/>
          </p:spPr>
        </p:cxnSp>
        <p:cxnSp>
          <p:nvCxnSpPr>
            <p:cNvPr id="23" name="Straight Connector 22">
              <a:extLst>
                <a:ext uri="{FF2B5EF4-FFF2-40B4-BE49-F238E27FC236}">
                  <a16:creationId xmlns:a16="http://schemas.microsoft.com/office/drawing/2014/main" id="{85C78666-29F7-446A-9733-D79978E8C580}"/>
                </a:ext>
              </a:extLst>
            </p:cNvPr>
            <p:cNvCxnSpPr>
              <a:cxnSpLocks/>
            </p:cNvCxnSpPr>
            <p:nvPr/>
          </p:nvCxnSpPr>
          <p:spPr bwMode="auto">
            <a:xfrm>
              <a:off x="8659914" y="1574800"/>
              <a:ext cx="0" cy="1689100"/>
            </a:xfrm>
            <a:prstGeom prst="line">
              <a:avLst/>
            </a:prstGeom>
            <a:solidFill>
              <a:schemeClr val="accent1"/>
            </a:solidFill>
            <a:ln w="25400" cap="flat" cmpd="sng" algn="ctr">
              <a:solidFill>
                <a:schemeClr val="tx1"/>
              </a:solidFill>
              <a:prstDash val="sysDot"/>
              <a:round/>
              <a:headEnd type="none" w="med" len="med"/>
              <a:tailEnd type="none" w="med" len="med"/>
            </a:ln>
            <a:effectLst/>
          </p:spPr>
        </p:cxnSp>
      </p:grpSp>
      <p:pic>
        <p:nvPicPr>
          <p:cNvPr id="34" name="Picture 33">
            <a:extLst>
              <a:ext uri="{FF2B5EF4-FFF2-40B4-BE49-F238E27FC236}">
                <a16:creationId xmlns:a16="http://schemas.microsoft.com/office/drawing/2014/main" id="{DEEAE69F-52A2-4A51-91C3-149BFA73C9FD}"/>
              </a:ext>
            </a:extLst>
          </p:cNvPr>
          <p:cNvPicPr>
            <a:picLocks noChangeAspect="1"/>
          </p:cNvPicPr>
          <p:nvPr/>
        </p:nvPicPr>
        <p:blipFill>
          <a:blip r:embed="rId4"/>
          <a:stretch>
            <a:fillRect/>
          </a:stretch>
        </p:blipFill>
        <p:spPr>
          <a:xfrm>
            <a:off x="6225778" y="3610300"/>
            <a:ext cx="1728788" cy="1618774"/>
          </a:xfrm>
          <a:prstGeom prst="rect">
            <a:avLst/>
          </a:prstGeom>
        </p:spPr>
      </p:pic>
      <p:sp>
        <p:nvSpPr>
          <p:cNvPr id="35" name="TextBox 34">
            <a:extLst>
              <a:ext uri="{FF2B5EF4-FFF2-40B4-BE49-F238E27FC236}">
                <a16:creationId xmlns:a16="http://schemas.microsoft.com/office/drawing/2014/main" id="{F6830603-0D01-4FFE-A37F-74B023E65388}"/>
              </a:ext>
            </a:extLst>
          </p:cNvPr>
          <p:cNvSpPr txBox="1"/>
          <p:nvPr/>
        </p:nvSpPr>
        <p:spPr>
          <a:xfrm>
            <a:off x="7976115" y="1966536"/>
            <a:ext cx="647037" cy="369332"/>
          </a:xfrm>
          <a:prstGeom prst="rect">
            <a:avLst/>
          </a:prstGeom>
          <a:noFill/>
        </p:spPr>
        <p:txBody>
          <a:bodyPr wrap="none" rtlCol="0">
            <a:spAutoFit/>
          </a:bodyPr>
          <a:lstStyle/>
          <a:p>
            <a:r>
              <a:rPr lang="en-US" dirty="0" err="1"/>
              <a:t>gcell</a:t>
            </a:r>
            <a:endParaRPr lang="en-US" dirty="0"/>
          </a:p>
        </p:txBody>
      </p:sp>
      <p:sp>
        <p:nvSpPr>
          <p:cNvPr id="36" name="TextBox 35">
            <a:extLst>
              <a:ext uri="{FF2B5EF4-FFF2-40B4-BE49-F238E27FC236}">
                <a16:creationId xmlns:a16="http://schemas.microsoft.com/office/drawing/2014/main" id="{3337C504-ABA9-4278-92EB-9FE311C5711D}"/>
              </a:ext>
            </a:extLst>
          </p:cNvPr>
          <p:cNvSpPr txBox="1"/>
          <p:nvPr/>
        </p:nvSpPr>
        <p:spPr>
          <a:xfrm>
            <a:off x="6937069" y="4372091"/>
            <a:ext cx="1790618" cy="369332"/>
          </a:xfrm>
          <a:prstGeom prst="rect">
            <a:avLst/>
          </a:prstGeom>
          <a:noFill/>
        </p:spPr>
        <p:txBody>
          <a:bodyPr wrap="none" rtlCol="0">
            <a:spAutoFit/>
          </a:bodyPr>
          <a:lstStyle/>
          <a:p>
            <a:r>
              <a:rPr lang="en-US" dirty="0"/>
              <a:t>Blockage-aware</a:t>
            </a:r>
          </a:p>
        </p:txBody>
      </p:sp>
      <p:sp>
        <p:nvSpPr>
          <p:cNvPr id="37" name="Oval 36">
            <a:extLst>
              <a:ext uri="{FF2B5EF4-FFF2-40B4-BE49-F238E27FC236}">
                <a16:creationId xmlns:a16="http://schemas.microsoft.com/office/drawing/2014/main" id="{5DEBEA23-938F-4A32-AE74-CC1E8313F37C}"/>
              </a:ext>
            </a:extLst>
          </p:cNvPr>
          <p:cNvSpPr/>
          <p:nvPr/>
        </p:nvSpPr>
        <p:spPr bwMode="auto">
          <a:xfrm>
            <a:off x="6487462" y="4540225"/>
            <a:ext cx="559446" cy="382109"/>
          </a:xfrm>
          <a:prstGeom prst="ellipse">
            <a:avLst/>
          </a:prstGeom>
          <a:noFill/>
          <a:ln w="38100" cap="flat" cmpd="sng" algn="ctr">
            <a:solidFill>
              <a:srgbClr val="FF0000"/>
            </a:solidFill>
            <a:prstDash val="sysDot"/>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350" b="1">
              <a:latin typeface="Arial Narrow" pitchFamily="34" charset="0"/>
            </a:endParaRPr>
          </a:p>
        </p:txBody>
      </p:sp>
      <p:sp>
        <p:nvSpPr>
          <p:cNvPr id="5" name="TextBox 4">
            <a:extLst>
              <a:ext uri="{FF2B5EF4-FFF2-40B4-BE49-F238E27FC236}">
                <a16:creationId xmlns:a16="http://schemas.microsoft.com/office/drawing/2014/main" id="{3E4B0DA0-86FD-42C8-B3F2-BA2BA2DE392F}"/>
              </a:ext>
            </a:extLst>
          </p:cNvPr>
          <p:cNvSpPr txBox="1"/>
          <p:nvPr/>
        </p:nvSpPr>
        <p:spPr>
          <a:xfrm>
            <a:off x="3440316" y="5907876"/>
            <a:ext cx="5576935" cy="584775"/>
          </a:xfrm>
          <a:prstGeom prst="rect">
            <a:avLst/>
          </a:prstGeom>
          <a:noFill/>
        </p:spPr>
        <p:txBody>
          <a:bodyPr wrap="square" rtlCol="0">
            <a:spAutoFit/>
          </a:bodyPr>
          <a:lstStyle/>
          <a:p>
            <a:r>
              <a:rPr lang="en-US" sz="1600" dirty="0" err="1">
                <a:solidFill>
                  <a:srgbClr val="FF0000"/>
                </a:solidFill>
              </a:rPr>
              <a:t>GCell</a:t>
            </a:r>
            <a:r>
              <a:rPr lang="en-US" sz="1600" dirty="0">
                <a:solidFill>
                  <a:srgbClr val="FF0000"/>
                </a:solidFill>
              </a:rPr>
              <a:t> = global routing grid;</a:t>
            </a:r>
            <a:br>
              <a:rPr lang="en-US" sz="1600" dirty="0">
                <a:solidFill>
                  <a:srgbClr val="FF0000"/>
                </a:solidFill>
              </a:rPr>
            </a:br>
            <a:r>
              <a:rPr lang="en-US" sz="1600" dirty="0">
                <a:solidFill>
                  <a:srgbClr val="FF0000"/>
                </a:solidFill>
              </a:rPr>
              <a:t>Global router will only generate </a:t>
            </a:r>
            <a:r>
              <a:rPr lang="en-US" sz="1600" dirty="0" err="1">
                <a:solidFill>
                  <a:srgbClr val="FF0000"/>
                </a:solidFill>
              </a:rPr>
              <a:t>gcell</a:t>
            </a:r>
            <a:r>
              <a:rPr lang="en-US" sz="1600" dirty="0">
                <a:solidFill>
                  <a:srgbClr val="FF0000"/>
                </a:solidFill>
              </a:rPr>
              <a:t>-to-</a:t>
            </a:r>
            <a:r>
              <a:rPr lang="en-US" sz="1600" dirty="0" err="1">
                <a:solidFill>
                  <a:srgbClr val="FF0000"/>
                </a:solidFill>
              </a:rPr>
              <a:t>gcell</a:t>
            </a:r>
            <a:r>
              <a:rPr lang="en-US" sz="1600" dirty="0">
                <a:solidFill>
                  <a:srgbClr val="FF0000"/>
                </a:solidFill>
              </a:rPr>
              <a:t> connections </a:t>
            </a:r>
          </a:p>
        </p:txBody>
      </p:sp>
      <p:sp>
        <p:nvSpPr>
          <p:cNvPr id="25" name="Rectangle 24">
            <a:extLst>
              <a:ext uri="{FF2B5EF4-FFF2-40B4-BE49-F238E27FC236}">
                <a16:creationId xmlns:a16="http://schemas.microsoft.com/office/drawing/2014/main" id="{E59C9102-D5C0-402A-87C0-90527F1C2BB1}"/>
              </a:ext>
            </a:extLst>
          </p:cNvPr>
          <p:cNvSpPr/>
          <p:nvPr/>
        </p:nvSpPr>
        <p:spPr>
          <a:xfrm>
            <a:off x="7239919" y="-3629"/>
            <a:ext cx="1903085" cy="369332"/>
          </a:xfrm>
          <a:prstGeom prst="rect">
            <a:avLst/>
          </a:prstGeom>
        </p:spPr>
        <p:txBody>
          <a:bodyPr wrap="none">
            <a:spAutoFit/>
          </a:bodyPr>
          <a:lstStyle/>
          <a:p>
            <a:pPr lvl="1"/>
            <a:r>
              <a:rPr lang="en-US" b="1" dirty="0">
                <a:solidFill>
                  <a:srgbClr val="0070C0"/>
                </a:solidFill>
              </a:rPr>
              <a:t>[ICCAD18]</a:t>
            </a:r>
          </a:p>
        </p:txBody>
      </p:sp>
      <p:sp>
        <p:nvSpPr>
          <p:cNvPr id="7" name="Footer Placeholder 2">
            <a:extLst>
              <a:ext uri="{FF2B5EF4-FFF2-40B4-BE49-F238E27FC236}">
                <a16:creationId xmlns:a16="http://schemas.microsoft.com/office/drawing/2014/main" id="{F0E7B939-E1BC-4325-342C-F0167D83CACE}"/>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8" name="Footer Placeholder 2">
            <a:extLst>
              <a:ext uri="{FF2B5EF4-FFF2-40B4-BE49-F238E27FC236}">
                <a16:creationId xmlns:a16="http://schemas.microsoft.com/office/drawing/2014/main" id="{776B1D1A-78C9-DCA9-9E0E-2908DAEBAFA9}"/>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1219939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Effect transition="in" filter="fade">
                                      <p:cBhvr>
                                        <p:cTn id="29" dur="500"/>
                                        <p:tgtEl>
                                          <p:spTgt spid="2">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animEffect transition="in" filter="fade">
                                      <p:cBhvr>
                                        <p:cTn id="35" dur="500"/>
                                        <p:tgtEl>
                                          <p:spTgt spid="2">
                                            <p:txEl>
                                              <p:pRg st="9" end="9"/>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10" end="10"/>
                                            </p:txEl>
                                          </p:spTgt>
                                        </p:tgtEl>
                                        <p:attrNameLst>
                                          <p:attrName>style.visibility</p:attrName>
                                        </p:attrNameLst>
                                      </p:cBhvr>
                                      <p:to>
                                        <p:strVal val="visible"/>
                                      </p:to>
                                    </p:set>
                                    <p:animEffect transition="in" filter="fade">
                                      <p:cBhvr>
                                        <p:cTn id="38" dur="500"/>
                                        <p:tgtEl>
                                          <p:spTgt spid="2">
                                            <p:txEl>
                                              <p:pRg st="10" end="1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animEffect transition="in" filter="fade">
                                      <p:cBhvr>
                                        <p:cTn id="41"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8B0E15-3924-4D7E-A9C2-F90459C0B3F1}"/>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B7FE9ADE-9C6E-497E-AAE6-96A21FA7BA9E}"/>
              </a:ext>
            </a:extLst>
          </p:cNvPr>
          <p:cNvSpPr>
            <a:spLocks noGrp="1"/>
          </p:cNvSpPr>
          <p:nvPr>
            <p:ph type="title"/>
          </p:nvPr>
        </p:nvSpPr>
        <p:spPr/>
        <p:txBody>
          <a:bodyPr/>
          <a:lstStyle/>
          <a:p>
            <a:r>
              <a:rPr lang="en-US" sz="2800" dirty="0"/>
              <a:t>Dynamic Programming-Based Pattern Generation</a:t>
            </a:r>
          </a:p>
        </p:txBody>
      </p:sp>
      <p:pic>
        <p:nvPicPr>
          <p:cNvPr id="5" name="Picture 4" descr="A screenshot of a cell phone&#10;&#10;Description automatically generated">
            <a:extLst>
              <a:ext uri="{FF2B5EF4-FFF2-40B4-BE49-F238E27FC236}">
                <a16:creationId xmlns:a16="http://schemas.microsoft.com/office/drawing/2014/main" id="{E895E264-9B27-47FD-BBCF-5552346DB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670" y="806153"/>
            <a:ext cx="8246409" cy="5626693"/>
          </a:xfrm>
          <a:prstGeom prst="rect">
            <a:avLst/>
          </a:prstGeom>
        </p:spPr>
      </p:pic>
      <p:sp>
        <p:nvSpPr>
          <p:cNvPr id="4" name="Footer Placeholder 2">
            <a:extLst>
              <a:ext uri="{FF2B5EF4-FFF2-40B4-BE49-F238E27FC236}">
                <a16:creationId xmlns:a16="http://schemas.microsoft.com/office/drawing/2014/main" id="{AA02D0DF-DF5D-3E47-6ABA-4732C126CCAC}"/>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6" name="Footer Placeholder 2">
            <a:extLst>
              <a:ext uri="{FF2B5EF4-FFF2-40B4-BE49-F238E27FC236}">
                <a16:creationId xmlns:a16="http://schemas.microsoft.com/office/drawing/2014/main" id="{1B68AA6D-28A1-99DE-FCFE-4D6B0335A688}"/>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24727317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EFC49C-666C-4B75-B3FD-0D11FB1DE6FB}"/>
              </a:ext>
            </a:extLst>
          </p:cNvPr>
          <p:cNvSpPr>
            <a:spLocks noGrp="1"/>
          </p:cNvSpPr>
          <p:nvPr>
            <p:ph idx="1"/>
          </p:nvPr>
        </p:nvSpPr>
        <p:spPr>
          <a:xfrm>
            <a:off x="0" y="838200"/>
            <a:ext cx="9144000" cy="5562601"/>
          </a:xfrm>
        </p:spPr>
        <p:txBody>
          <a:bodyPr/>
          <a:lstStyle/>
          <a:p>
            <a:pPr marL="227013" indent="-227013"/>
            <a:r>
              <a:rPr lang="en-US" dirty="0"/>
              <a:t>Inter-cell pattern conflicts between cell-boundary pins</a:t>
            </a:r>
          </a:p>
          <a:p>
            <a:pPr marL="0" indent="0">
              <a:buNone/>
            </a:pPr>
            <a:r>
              <a:rPr lang="en-US" dirty="0"/>
              <a:t>   </a:t>
            </a:r>
            <a:r>
              <a:rPr lang="en-US" dirty="0">
                <a:sym typeface="Wingdings" panose="05000000000000000000" pitchFamily="2" charset="2"/>
              </a:rPr>
              <a:t> Need to encourage to choose different boundary</a:t>
            </a:r>
            <a:br>
              <a:rPr lang="en-US" dirty="0">
                <a:sym typeface="Wingdings" panose="05000000000000000000" pitchFamily="2" charset="2"/>
              </a:rPr>
            </a:br>
            <a:r>
              <a:rPr lang="en-US" dirty="0">
                <a:sym typeface="Wingdings" panose="05000000000000000000" pitchFamily="2" charset="2"/>
              </a:rPr>
              <a:t>       pin access point</a:t>
            </a:r>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27013" indent="-227013"/>
            <a:r>
              <a:rPr lang="en-US" dirty="0">
                <a:solidFill>
                  <a:srgbClr val="C00000"/>
                </a:solidFill>
              </a:rPr>
              <a:t>S</a:t>
            </a:r>
            <a:r>
              <a:rPr lang="en-US" altLang="zh-CN" dirty="0">
                <a:solidFill>
                  <a:srgbClr val="C00000"/>
                </a:solidFill>
              </a:rPr>
              <a:t>olution: add penalty cost to boundary pin access points if they have been selected in existing pattern</a:t>
            </a:r>
            <a:endParaRPr lang="en-US" dirty="0">
              <a:solidFill>
                <a:srgbClr val="C00000"/>
              </a:solidFill>
            </a:endParaRPr>
          </a:p>
          <a:p>
            <a:endParaRPr lang="en-US" dirty="0">
              <a:solidFill>
                <a:srgbClr val="C00000"/>
              </a:solidFill>
            </a:endParaRPr>
          </a:p>
          <a:p>
            <a:endParaRPr lang="en-US" dirty="0"/>
          </a:p>
          <a:p>
            <a:endParaRPr lang="en-US" dirty="0"/>
          </a:p>
          <a:p>
            <a:endParaRPr lang="en-US" dirty="0"/>
          </a:p>
        </p:txBody>
      </p:sp>
      <p:sp>
        <p:nvSpPr>
          <p:cNvPr id="3" name="Title 2">
            <a:extLst>
              <a:ext uri="{FF2B5EF4-FFF2-40B4-BE49-F238E27FC236}">
                <a16:creationId xmlns:a16="http://schemas.microsoft.com/office/drawing/2014/main" id="{D239D870-0EFA-4820-AEA6-474C37096F31}"/>
              </a:ext>
            </a:extLst>
          </p:cNvPr>
          <p:cNvSpPr>
            <a:spLocks noGrp="1"/>
          </p:cNvSpPr>
          <p:nvPr>
            <p:ph type="title"/>
          </p:nvPr>
        </p:nvSpPr>
        <p:spPr/>
        <p:txBody>
          <a:bodyPr/>
          <a:lstStyle/>
          <a:p>
            <a:r>
              <a:rPr lang="en-US" dirty="0"/>
              <a:t>Iterative Edge Penalty Method </a:t>
            </a:r>
          </a:p>
        </p:txBody>
      </p:sp>
      <p:pic>
        <p:nvPicPr>
          <p:cNvPr id="5" name="Picture 4">
            <a:extLst>
              <a:ext uri="{FF2B5EF4-FFF2-40B4-BE49-F238E27FC236}">
                <a16:creationId xmlns:a16="http://schemas.microsoft.com/office/drawing/2014/main" id="{E97D407B-D147-4960-A164-65478ADAA006}"/>
              </a:ext>
            </a:extLst>
          </p:cNvPr>
          <p:cNvPicPr>
            <a:picLocks noChangeAspect="1"/>
          </p:cNvPicPr>
          <p:nvPr/>
        </p:nvPicPr>
        <p:blipFill>
          <a:blip r:embed="rId3"/>
          <a:stretch>
            <a:fillRect/>
          </a:stretch>
        </p:blipFill>
        <p:spPr>
          <a:xfrm>
            <a:off x="740779" y="2375111"/>
            <a:ext cx="7951808" cy="3187560"/>
          </a:xfrm>
          <a:prstGeom prst="rect">
            <a:avLst/>
          </a:prstGeom>
        </p:spPr>
      </p:pic>
      <p:sp>
        <p:nvSpPr>
          <p:cNvPr id="4" name="Footer Placeholder 2">
            <a:extLst>
              <a:ext uri="{FF2B5EF4-FFF2-40B4-BE49-F238E27FC236}">
                <a16:creationId xmlns:a16="http://schemas.microsoft.com/office/drawing/2014/main" id="{7882135A-5309-9135-621E-C59EF7922AA8}"/>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6" name="Footer Placeholder 2">
            <a:extLst>
              <a:ext uri="{FF2B5EF4-FFF2-40B4-BE49-F238E27FC236}">
                <a16:creationId xmlns:a16="http://schemas.microsoft.com/office/drawing/2014/main" id="{A7C192D0-CEB4-9D5E-5F7C-0A4C73AA4948}"/>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37229878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F97785-313D-40F3-B1BB-E3EF8B4F8273}"/>
              </a:ext>
            </a:extLst>
          </p:cNvPr>
          <p:cNvSpPr>
            <a:spLocks noGrp="1"/>
          </p:cNvSpPr>
          <p:nvPr>
            <p:ph idx="1"/>
          </p:nvPr>
        </p:nvSpPr>
        <p:spPr/>
        <p:txBody>
          <a:bodyPr/>
          <a:lstStyle/>
          <a:p>
            <a:r>
              <a:rPr lang="en-US" dirty="0"/>
              <a:t>Use DRC check engine to validate access pattern</a:t>
            </a:r>
          </a:p>
          <a:p>
            <a:pPr marL="862013" lvl="1" indent="-514350">
              <a:buFont typeface="+mj-lt"/>
              <a:buAutoNum type="romanLcPeriod"/>
            </a:pPr>
            <a:r>
              <a:rPr lang="en-US" dirty="0"/>
              <a:t>Violation can occur between non-neighboring pins</a:t>
            </a:r>
          </a:p>
          <a:p>
            <a:pPr marL="862013" lvl="1" indent="-514350">
              <a:buFont typeface="+mj-lt"/>
              <a:buAutoNum type="romanLcPeriod"/>
            </a:pPr>
            <a:r>
              <a:rPr lang="en-US" dirty="0"/>
              <a:t>Some design rules check multiple objects (access points)</a:t>
            </a:r>
          </a:p>
          <a:p>
            <a:pPr marL="862013" lvl="1" indent="-514350">
              <a:buFont typeface="+mj-lt"/>
              <a:buAutoNum type="romanLcPeriod"/>
            </a:pPr>
            <a:endParaRPr lang="en-US" dirty="0"/>
          </a:p>
          <a:p>
            <a:pPr marL="862013" lvl="1" indent="-514350">
              <a:buFont typeface="+mj-lt"/>
              <a:buAutoNum type="romanLcPeriod"/>
            </a:pPr>
            <a:endParaRPr lang="en-US" dirty="0"/>
          </a:p>
          <a:p>
            <a:pPr marL="862013" lvl="1" indent="-514350">
              <a:buFont typeface="+mj-lt"/>
              <a:buAutoNum type="romanLcPeriod"/>
            </a:pPr>
            <a:endParaRPr lang="en-US" dirty="0"/>
          </a:p>
          <a:p>
            <a:pPr marL="862013" lvl="1" indent="-514350">
              <a:buFont typeface="+mj-lt"/>
              <a:buAutoNum type="romanLcPeriod"/>
            </a:pPr>
            <a:endParaRPr lang="en-US" dirty="0"/>
          </a:p>
          <a:p>
            <a:pPr marL="862013" lvl="1" indent="-514350">
              <a:buFont typeface="+mj-lt"/>
              <a:buAutoNum type="romanLcPeriod"/>
            </a:pPr>
            <a:endParaRPr lang="en-US" dirty="0"/>
          </a:p>
          <a:p>
            <a:pPr marL="862013" lvl="1" indent="-514350">
              <a:buFont typeface="+mj-lt"/>
              <a:buAutoNum type="romanLcPeriod"/>
            </a:pPr>
            <a:endParaRPr lang="en-US" dirty="0"/>
          </a:p>
          <a:p>
            <a:pPr marL="862013" lvl="1" indent="-514350">
              <a:buFont typeface="+mj-lt"/>
              <a:buAutoNum type="romanLcPeriod"/>
            </a:pPr>
            <a:endParaRPr lang="en-US" dirty="0"/>
          </a:p>
          <a:p>
            <a:pPr marL="862013" lvl="1" indent="-514350">
              <a:buFont typeface="+mj-lt"/>
              <a:buAutoNum type="romanLcPeriod"/>
            </a:pPr>
            <a:endParaRPr lang="en-US" dirty="0"/>
          </a:p>
          <a:p>
            <a:pPr marL="862013" lvl="1" indent="-514350">
              <a:buFont typeface="+mj-lt"/>
              <a:buAutoNum type="romanLcPeriod"/>
            </a:pPr>
            <a:endParaRPr lang="en-US" dirty="0"/>
          </a:p>
          <a:p>
            <a:pPr marL="522288" indent="-514350"/>
            <a:r>
              <a:rPr lang="en-US" dirty="0"/>
              <a:t>Only </a:t>
            </a:r>
            <a:r>
              <a:rPr lang="en-US" b="1" dirty="0">
                <a:solidFill>
                  <a:srgbClr val="C00000"/>
                </a:solidFill>
              </a:rPr>
              <a:t>DRC-clean</a:t>
            </a:r>
            <a:r>
              <a:rPr lang="en-US" dirty="0"/>
              <a:t> patterns will be seen in next stage</a:t>
            </a:r>
          </a:p>
        </p:txBody>
      </p:sp>
      <p:sp>
        <p:nvSpPr>
          <p:cNvPr id="3" name="Title 2">
            <a:extLst>
              <a:ext uri="{FF2B5EF4-FFF2-40B4-BE49-F238E27FC236}">
                <a16:creationId xmlns:a16="http://schemas.microsoft.com/office/drawing/2014/main" id="{935527B9-DF5D-40BF-AC2F-7B1CCA0EB92D}"/>
              </a:ext>
            </a:extLst>
          </p:cNvPr>
          <p:cNvSpPr>
            <a:spLocks noGrp="1"/>
          </p:cNvSpPr>
          <p:nvPr>
            <p:ph type="title"/>
          </p:nvPr>
        </p:nvSpPr>
        <p:spPr/>
        <p:txBody>
          <a:bodyPr/>
          <a:lstStyle/>
          <a:p>
            <a:r>
              <a:rPr lang="en-US" dirty="0"/>
              <a:t>Pattern Legality Check</a:t>
            </a:r>
          </a:p>
        </p:txBody>
      </p:sp>
      <p:pic>
        <p:nvPicPr>
          <p:cNvPr id="4" name="Picture 3">
            <a:extLst>
              <a:ext uri="{FF2B5EF4-FFF2-40B4-BE49-F238E27FC236}">
                <a16:creationId xmlns:a16="http://schemas.microsoft.com/office/drawing/2014/main" id="{6A49AFC6-BE45-4BD0-A9DE-121739BAC29E}"/>
              </a:ext>
            </a:extLst>
          </p:cNvPr>
          <p:cNvPicPr>
            <a:picLocks noChangeAspect="1"/>
          </p:cNvPicPr>
          <p:nvPr/>
        </p:nvPicPr>
        <p:blipFill>
          <a:blip r:embed="rId3"/>
          <a:stretch>
            <a:fillRect/>
          </a:stretch>
        </p:blipFill>
        <p:spPr>
          <a:xfrm>
            <a:off x="392392" y="2328640"/>
            <a:ext cx="8390965" cy="2919617"/>
          </a:xfrm>
          <a:prstGeom prst="rect">
            <a:avLst/>
          </a:prstGeom>
        </p:spPr>
      </p:pic>
      <p:sp>
        <p:nvSpPr>
          <p:cNvPr id="5" name="TextBox 4">
            <a:extLst>
              <a:ext uri="{FF2B5EF4-FFF2-40B4-BE49-F238E27FC236}">
                <a16:creationId xmlns:a16="http://schemas.microsoft.com/office/drawing/2014/main" id="{A571D3F0-4697-4C5A-BCBF-2B4C1B55BF9C}"/>
              </a:ext>
            </a:extLst>
          </p:cNvPr>
          <p:cNvSpPr txBox="1"/>
          <p:nvPr/>
        </p:nvSpPr>
        <p:spPr>
          <a:xfrm>
            <a:off x="1963271" y="5248257"/>
            <a:ext cx="524436" cy="369332"/>
          </a:xfrm>
          <a:prstGeom prst="rect">
            <a:avLst/>
          </a:prstGeom>
          <a:noFill/>
        </p:spPr>
        <p:txBody>
          <a:bodyPr wrap="square" rtlCol="0">
            <a:spAutoFit/>
          </a:bodyPr>
          <a:lstStyle/>
          <a:p>
            <a:r>
              <a:rPr lang="en-US" dirty="0"/>
              <a:t>(</a:t>
            </a:r>
            <a:r>
              <a:rPr lang="en-US" dirty="0" err="1"/>
              <a:t>i</a:t>
            </a:r>
            <a:r>
              <a:rPr lang="en-US" dirty="0"/>
              <a:t>)</a:t>
            </a:r>
          </a:p>
        </p:txBody>
      </p:sp>
      <p:sp>
        <p:nvSpPr>
          <p:cNvPr id="6" name="TextBox 5">
            <a:extLst>
              <a:ext uri="{FF2B5EF4-FFF2-40B4-BE49-F238E27FC236}">
                <a16:creationId xmlns:a16="http://schemas.microsoft.com/office/drawing/2014/main" id="{97FBD625-E8FE-41C6-9923-AE5A3F1C7D01}"/>
              </a:ext>
            </a:extLst>
          </p:cNvPr>
          <p:cNvSpPr txBox="1"/>
          <p:nvPr/>
        </p:nvSpPr>
        <p:spPr>
          <a:xfrm>
            <a:off x="6790765" y="5248257"/>
            <a:ext cx="524436" cy="369332"/>
          </a:xfrm>
          <a:prstGeom prst="rect">
            <a:avLst/>
          </a:prstGeom>
          <a:noFill/>
        </p:spPr>
        <p:txBody>
          <a:bodyPr wrap="square" rtlCol="0">
            <a:spAutoFit/>
          </a:bodyPr>
          <a:lstStyle/>
          <a:p>
            <a:r>
              <a:rPr lang="en-US" dirty="0"/>
              <a:t>(ii)</a:t>
            </a:r>
          </a:p>
        </p:txBody>
      </p:sp>
      <p:sp>
        <p:nvSpPr>
          <p:cNvPr id="7" name="Footer Placeholder 2">
            <a:extLst>
              <a:ext uri="{FF2B5EF4-FFF2-40B4-BE49-F238E27FC236}">
                <a16:creationId xmlns:a16="http://schemas.microsoft.com/office/drawing/2014/main" id="{E69C8BB6-7B05-6187-971D-C32666F22F07}"/>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8" name="Footer Placeholder 2">
            <a:extLst>
              <a:ext uri="{FF2B5EF4-FFF2-40B4-BE49-F238E27FC236}">
                <a16:creationId xmlns:a16="http://schemas.microsoft.com/office/drawing/2014/main" id="{F1624B2C-444D-18AB-AEE2-D82447A918C4}"/>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1731547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341E27-E59F-4CF3-8130-17F23AE42AC4}"/>
              </a:ext>
            </a:extLst>
          </p:cNvPr>
          <p:cNvSpPr>
            <a:spLocks noGrp="1"/>
          </p:cNvSpPr>
          <p:nvPr>
            <p:ph idx="1"/>
          </p:nvPr>
        </p:nvSpPr>
        <p:spPr/>
        <p:txBody>
          <a:bodyPr/>
          <a:lstStyle/>
          <a:p>
            <a:r>
              <a:rPr lang="en-US" b="1" dirty="0"/>
              <a:t>Inputs</a:t>
            </a:r>
          </a:p>
          <a:p>
            <a:pPr lvl="1"/>
            <a:r>
              <a:rPr lang="en-US" dirty="0"/>
              <a:t>Instances in a cluster (of the same row)</a:t>
            </a:r>
          </a:p>
          <a:p>
            <a:pPr lvl="1"/>
            <a:r>
              <a:rPr lang="en-US" dirty="0"/>
              <a:t>Access patterns of each unique instance</a:t>
            </a:r>
          </a:p>
          <a:p>
            <a:pPr lvl="1"/>
            <a:r>
              <a:rPr lang="en-US" dirty="0"/>
              <a:t>Map from instance to corresponding unique instance</a:t>
            </a:r>
          </a:p>
          <a:p>
            <a:endParaRPr lang="en-US" b="1" dirty="0"/>
          </a:p>
          <a:p>
            <a:r>
              <a:rPr lang="en-US" b="1" dirty="0"/>
              <a:t>Output</a:t>
            </a:r>
          </a:p>
          <a:p>
            <a:pPr lvl="1">
              <a:lnSpc>
                <a:spcPct val="100000"/>
              </a:lnSpc>
            </a:pPr>
            <a:r>
              <a:rPr lang="en-US" dirty="0"/>
              <a:t>Access pattern for each </a:t>
            </a:r>
            <a:br>
              <a:rPr lang="en-US" dirty="0"/>
            </a:br>
            <a:r>
              <a:rPr lang="en-US" dirty="0"/>
              <a:t>instance in the cluster with</a:t>
            </a:r>
            <a:br>
              <a:rPr lang="en-US" dirty="0"/>
            </a:br>
            <a:r>
              <a:rPr lang="en-US" dirty="0"/>
              <a:t>minimized overall cost</a:t>
            </a:r>
          </a:p>
        </p:txBody>
      </p:sp>
      <p:sp>
        <p:nvSpPr>
          <p:cNvPr id="3" name="Title 2">
            <a:extLst>
              <a:ext uri="{FF2B5EF4-FFF2-40B4-BE49-F238E27FC236}">
                <a16:creationId xmlns:a16="http://schemas.microsoft.com/office/drawing/2014/main" id="{C066E3FD-DD45-4D15-AD79-D434EC8EE3AA}"/>
              </a:ext>
            </a:extLst>
          </p:cNvPr>
          <p:cNvSpPr>
            <a:spLocks noGrp="1"/>
          </p:cNvSpPr>
          <p:nvPr>
            <p:ph type="title"/>
          </p:nvPr>
        </p:nvSpPr>
        <p:spPr/>
        <p:txBody>
          <a:bodyPr/>
          <a:lstStyle/>
          <a:p>
            <a:r>
              <a:rPr lang="en-US" dirty="0"/>
              <a:t>Cluster-Based Access Pattern Selection</a:t>
            </a:r>
          </a:p>
        </p:txBody>
      </p:sp>
      <p:grpSp>
        <p:nvGrpSpPr>
          <p:cNvPr id="19" name="Group 18">
            <a:extLst>
              <a:ext uri="{FF2B5EF4-FFF2-40B4-BE49-F238E27FC236}">
                <a16:creationId xmlns:a16="http://schemas.microsoft.com/office/drawing/2014/main" id="{BCC6F6A8-8D84-4144-BBB1-F10BE6E4A055}"/>
              </a:ext>
            </a:extLst>
          </p:cNvPr>
          <p:cNvGrpSpPr/>
          <p:nvPr/>
        </p:nvGrpSpPr>
        <p:grpSpPr>
          <a:xfrm>
            <a:off x="5377194" y="2877671"/>
            <a:ext cx="3373989" cy="3523130"/>
            <a:chOff x="5484771" y="819560"/>
            <a:chExt cx="3373989" cy="3523130"/>
          </a:xfrm>
        </p:grpSpPr>
        <p:sp>
          <p:nvSpPr>
            <p:cNvPr id="13" name="Rectangle 12">
              <a:extLst>
                <a:ext uri="{FF2B5EF4-FFF2-40B4-BE49-F238E27FC236}">
                  <a16:creationId xmlns:a16="http://schemas.microsoft.com/office/drawing/2014/main" id="{A6470F6C-CAF7-455C-83D1-D307462B343E}"/>
                </a:ext>
              </a:extLst>
            </p:cNvPr>
            <p:cNvSpPr/>
            <p:nvPr/>
          </p:nvSpPr>
          <p:spPr bwMode="auto">
            <a:xfrm>
              <a:off x="5484771" y="819560"/>
              <a:ext cx="3373989" cy="3523130"/>
            </a:xfrm>
            <a:prstGeom prst="rect">
              <a:avLst/>
            </a:prstGeom>
            <a:no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cs typeface="arial" panose="020B0604020202020204" pitchFamily="34" charset="0"/>
                </a:rPr>
                <a:t>Access Pattern Sel.</a:t>
              </a:r>
              <a:endParaRPr kumimoji="0" lang="en-US" sz="180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9F1E625-59A7-44BF-8F93-FB9210DB3E2C}"/>
                </a:ext>
              </a:extLst>
            </p:cNvPr>
            <p:cNvSpPr/>
            <p:nvPr/>
          </p:nvSpPr>
          <p:spPr bwMode="auto">
            <a:xfrm>
              <a:off x="5943600" y="1295400"/>
              <a:ext cx="2456329" cy="533400"/>
            </a:xfrm>
            <a:prstGeom prst="rect">
              <a:avLst/>
            </a:prstGeom>
            <a:no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cs typeface="arial" panose="020B0604020202020204" pitchFamily="34" charset="0"/>
                </a:rPr>
                <a:t>Inst Ordering</a:t>
              </a:r>
            </a:p>
          </p:txBody>
        </p:sp>
        <p:sp>
          <p:nvSpPr>
            <p:cNvPr id="15" name="Rectangle 14">
              <a:extLst>
                <a:ext uri="{FF2B5EF4-FFF2-40B4-BE49-F238E27FC236}">
                  <a16:creationId xmlns:a16="http://schemas.microsoft.com/office/drawing/2014/main" id="{9311753E-BDE7-49A7-80A8-2BCB152CF196}"/>
                </a:ext>
              </a:extLst>
            </p:cNvPr>
            <p:cNvSpPr/>
            <p:nvPr/>
          </p:nvSpPr>
          <p:spPr bwMode="auto">
            <a:xfrm>
              <a:off x="5943600" y="2415541"/>
              <a:ext cx="2456329" cy="533400"/>
            </a:xfrm>
            <a:prstGeom prst="rect">
              <a:avLst/>
            </a:prstGeom>
            <a:no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cs typeface="arial" panose="020B0604020202020204" pitchFamily="34" charset="0"/>
                </a:rPr>
                <a:t>Graph Construction</a:t>
              </a:r>
            </a:p>
          </p:txBody>
        </p:sp>
        <p:cxnSp>
          <p:nvCxnSpPr>
            <p:cNvPr id="16" name="Straight Arrow Connector 15">
              <a:extLst>
                <a:ext uri="{FF2B5EF4-FFF2-40B4-BE49-F238E27FC236}">
                  <a16:creationId xmlns:a16="http://schemas.microsoft.com/office/drawing/2014/main" id="{DD4F9F0D-28D6-45EA-B1D8-3A16C71A2F1E}"/>
                </a:ext>
              </a:extLst>
            </p:cNvPr>
            <p:cNvCxnSpPr>
              <a:cxnSpLocks/>
              <a:stCxn id="14" idx="2"/>
              <a:endCxn id="15" idx="0"/>
            </p:cNvCxnSpPr>
            <p:nvPr/>
          </p:nvCxnSpPr>
          <p:spPr>
            <a:xfrm>
              <a:off x="7171765" y="1828800"/>
              <a:ext cx="0" cy="5867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66D8825-E4E1-457A-A69E-45156A7FA631}"/>
                </a:ext>
              </a:extLst>
            </p:cNvPr>
            <p:cNvSpPr/>
            <p:nvPr/>
          </p:nvSpPr>
          <p:spPr bwMode="auto">
            <a:xfrm>
              <a:off x="5943600" y="3535679"/>
              <a:ext cx="2456329" cy="533400"/>
            </a:xfrm>
            <a:prstGeom prst="rect">
              <a:avLst/>
            </a:prstGeom>
            <a:no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cs typeface="arial" panose="020B0604020202020204" pitchFamily="34" charset="0"/>
                </a:rPr>
                <a:t>DP-Based Pattern Sel.</a:t>
              </a:r>
            </a:p>
          </p:txBody>
        </p:sp>
        <p:cxnSp>
          <p:nvCxnSpPr>
            <p:cNvPr id="18" name="Straight Arrow Connector 17">
              <a:extLst>
                <a:ext uri="{FF2B5EF4-FFF2-40B4-BE49-F238E27FC236}">
                  <a16:creationId xmlns:a16="http://schemas.microsoft.com/office/drawing/2014/main" id="{A2EB66C4-A58D-4C2D-A75B-055CA8C82842}"/>
                </a:ext>
              </a:extLst>
            </p:cNvPr>
            <p:cNvCxnSpPr>
              <a:cxnSpLocks/>
              <a:stCxn id="15" idx="2"/>
              <a:endCxn id="17" idx="0"/>
            </p:cNvCxnSpPr>
            <p:nvPr/>
          </p:nvCxnSpPr>
          <p:spPr>
            <a:xfrm>
              <a:off x="7171765" y="2948941"/>
              <a:ext cx="0" cy="5867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Footer Placeholder 2">
            <a:extLst>
              <a:ext uri="{FF2B5EF4-FFF2-40B4-BE49-F238E27FC236}">
                <a16:creationId xmlns:a16="http://schemas.microsoft.com/office/drawing/2014/main" id="{F3B5A5A8-5B2B-E256-7AF6-83701BEC4763}"/>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5" name="Footer Placeholder 2">
            <a:extLst>
              <a:ext uri="{FF2B5EF4-FFF2-40B4-BE49-F238E27FC236}">
                <a16:creationId xmlns:a16="http://schemas.microsoft.com/office/drawing/2014/main" id="{2CF77F5C-F6CD-D411-702D-4130775FF5D4}"/>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109951984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B74808-779C-4F54-8DFA-E4144F0D4216}"/>
              </a:ext>
            </a:extLst>
          </p:cNvPr>
          <p:cNvSpPr>
            <a:spLocks noGrp="1"/>
          </p:cNvSpPr>
          <p:nvPr>
            <p:ph idx="1"/>
          </p:nvPr>
        </p:nvSpPr>
        <p:spPr>
          <a:xfrm>
            <a:off x="51458" y="706170"/>
            <a:ext cx="8956017" cy="5694631"/>
          </a:xfrm>
        </p:spPr>
        <p:txBody>
          <a:bodyPr/>
          <a:lstStyle/>
          <a:p>
            <a:r>
              <a:rPr lang="en-US" dirty="0"/>
              <a:t>Instance ordering</a:t>
            </a:r>
          </a:p>
          <a:p>
            <a:pPr lvl="1"/>
            <a:r>
              <a:rPr lang="en-US" dirty="0"/>
              <a:t>Sort instances in the cluster according to x coordinate of the lower-left corner</a:t>
            </a:r>
          </a:p>
          <a:p>
            <a:r>
              <a:rPr lang="en-US" dirty="0"/>
              <a:t>Graph construction</a:t>
            </a:r>
          </a:p>
          <a:p>
            <a:pPr lvl="1"/>
            <a:r>
              <a:rPr lang="en-US" dirty="0"/>
              <a:t>Vertex = access pattern</a:t>
            </a:r>
          </a:p>
          <a:p>
            <a:pPr lvl="1"/>
            <a:r>
              <a:rPr lang="en-US" dirty="0"/>
              <a:t>Shortest path from </a:t>
            </a:r>
            <a:r>
              <a:rPr lang="en-US" i="1" dirty="0"/>
              <a:t>s</a:t>
            </a:r>
            <a:r>
              <a:rPr lang="en-US" dirty="0"/>
              <a:t> to </a:t>
            </a:r>
            <a:r>
              <a:rPr lang="en-US" i="1" dirty="0"/>
              <a:t>t</a:t>
            </a:r>
            <a:r>
              <a:rPr lang="en-US" dirty="0"/>
              <a:t> is the best pattern combination</a:t>
            </a:r>
          </a:p>
          <a:p>
            <a:pPr lvl="1"/>
            <a:endParaRPr lang="en-US" dirty="0"/>
          </a:p>
          <a:p>
            <a:pPr lvl="1"/>
            <a:endParaRPr lang="en-US" dirty="0"/>
          </a:p>
          <a:p>
            <a:pPr lvl="1"/>
            <a:endParaRPr lang="en-US" dirty="0"/>
          </a:p>
          <a:p>
            <a:pPr lvl="1"/>
            <a:endParaRPr lang="en-US" dirty="0"/>
          </a:p>
          <a:p>
            <a:pPr>
              <a:spcBef>
                <a:spcPts val="2400"/>
              </a:spcBef>
            </a:pPr>
            <a:r>
              <a:rPr lang="en-US" dirty="0"/>
              <a:t>DP formulation</a:t>
            </a:r>
          </a:p>
          <a:p>
            <a:pPr lvl="1"/>
            <a:r>
              <a:rPr lang="en-US" dirty="0"/>
              <a:t>Similar as previous formulation</a:t>
            </a:r>
          </a:p>
          <a:p>
            <a:pPr lvl="1"/>
            <a:r>
              <a:rPr lang="en-US" dirty="0"/>
              <a:t>No iteration</a:t>
            </a:r>
          </a:p>
          <a:p>
            <a:endParaRPr lang="en-US" dirty="0"/>
          </a:p>
          <a:p>
            <a:endParaRPr lang="en-US" dirty="0"/>
          </a:p>
        </p:txBody>
      </p:sp>
      <p:sp>
        <p:nvSpPr>
          <p:cNvPr id="3" name="Title 2">
            <a:extLst>
              <a:ext uri="{FF2B5EF4-FFF2-40B4-BE49-F238E27FC236}">
                <a16:creationId xmlns:a16="http://schemas.microsoft.com/office/drawing/2014/main" id="{75B3E633-9B2E-401B-9432-F7D8A3F03D45}"/>
              </a:ext>
            </a:extLst>
          </p:cNvPr>
          <p:cNvSpPr>
            <a:spLocks noGrp="1"/>
          </p:cNvSpPr>
          <p:nvPr>
            <p:ph type="title"/>
          </p:nvPr>
        </p:nvSpPr>
        <p:spPr/>
        <p:txBody>
          <a:bodyPr/>
          <a:lstStyle/>
          <a:p>
            <a:r>
              <a:rPr lang="en-US" dirty="0"/>
              <a:t>Cluster-Based Access Pattern Selection</a:t>
            </a:r>
          </a:p>
        </p:txBody>
      </p:sp>
      <p:pic>
        <p:nvPicPr>
          <p:cNvPr id="13" name="Picture 12">
            <a:extLst>
              <a:ext uri="{FF2B5EF4-FFF2-40B4-BE49-F238E27FC236}">
                <a16:creationId xmlns:a16="http://schemas.microsoft.com/office/drawing/2014/main" id="{2F6C1F95-2DE2-43C2-B441-9B23FD437020}"/>
              </a:ext>
            </a:extLst>
          </p:cNvPr>
          <p:cNvPicPr>
            <a:picLocks noChangeAspect="1"/>
          </p:cNvPicPr>
          <p:nvPr/>
        </p:nvPicPr>
        <p:blipFill>
          <a:blip r:embed="rId3"/>
          <a:stretch>
            <a:fillRect/>
          </a:stretch>
        </p:blipFill>
        <p:spPr>
          <a:xfrm>
            <a:off x="171450" y="3975883"/>
            <a:ext cx="4242505" cy="1122434"/>
          </a:xfrm>
          <a:prstGeom prst="rect">
            <a:avLst/>
          </a:prstGeom>
        </p:spPr>
      </p:pic>
      <p:pic>
        <p:nvPicPr>
          <p:cNvPr id="16" name="Picture 15">
            <a:extLst>
              <a:ext uri="{FF2B5EF4-FFF2-40B4-BE49-F238E27FC236}">
                <a16:creationId xmlns:a16="http://schemas.microsoft.com/office/drawing/2014/main" id="{1C71AEBA-D39D-4631-9963-D1271B3937AE}"/>
              </a:ext>
            </a:extLst>
          </p:cNvPr>
          <p:cNvPicPr>
            <a:picLocks noChangeAspect="1"/>
          </p:cNvPicPr>
          <p:nvPr/>
        </p:nvPicPr>
        <p:blipFill>
          <a:blip r:embed="rId4"/>
          <a:stretch>
            <a:fillRect/>
          </a:stretch>
        </p:blipFill>
        <p:spPr>
          <a:xfrm>
            <a:off x="5084194" y="3308677"/>
            <a:ext cx="3888356" cy="2775092"/>
          </a:xfrm>
          <a:prstGeom prst="rect">
            <a:avLst/>
          </a:prstGeom>
        </p:spPr>
      </p:pic>
      <p:sp>
        <p:nvSpPr>
          <p:cNvPr id="17" name="Arrow: Right 16">
            <a:extLst>
              <a:ext uri="{FF2B5EF4-FFF2-40B4-BE49-F238E27FC236}">
                <a16:creationId xmlns:a16="http://schemas.microsoft.com/office/drawing/2014/main" id="{930E66AC-8455-4F4C-8487-CB0DA485C87C}"/>
              </a:ext>
            </a:extLst>
          </p:cNvPr>
          <p:cNvSpPr/>
          <p:nvPr/>
        </p:nvSpPr>
        <p:spPr bwMode="auto">
          <a:xfrm>
            <a:off x="4587875" y="4243506"/>
            <a:ext cx="489324" cy="293594"/>
          </a:xfrm>
          <a:prstGeom prst="rightArrow">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4" name="Footer Placeholder 2">
            <a:extLst>
              <a:ext uri="{FF2B5EF4-FFF2-40B4-BE49-F238E27FC236}">
                <a16:creationId xmlns:a16="http://schemas.microsoft.com/office/drawing/2014/main" id="{2B247B66-7F4D-931E-7095-48B88772F01D}"/>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5" name="Footer Placeholder 2">
            <a:extLst>
              <a:ext uri="{FF2B5EF4-FFF2-40B4-BE49-F238E27FC236}">
                <a16:creationId xmlns:a16="http://schemas.microsoft.com/office/drawing/2014/main" id="{381E8860-57AC-7564-E893-7A23EA563F40}"/>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12047370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0F429CC-915B-43D6-964E-5572019C56F3}"/>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B2E83261-D12A-E0CA-C48D-EBD0625D5014}"/>
              </a:ext>
            </a:extLst>
          </p:cNvPr>
          <p:cNvSpPr txBox="1">
            <a:spLocks noGrp="1"/>
          </p:cNvSpPr>
          <p:nvPr>
            <p:ph type="ctrTitle"/>
          </p:nvPr>
        </p:nvSpPr>
        <p:spPr>
          <a:xfrm>
            <a:off x="311708" y="1601825"/>
            <a:ext cx="8520600" cy="1088823"/>
          </a:xfrm>
          <a:prstGeom prst="rect">
            <a:avLst/>
          </a:prstGeom>
        </p:spPr>
        <p:txBody>
          <a:bodyPr spcFirstLastPara="1" wrap="square" lIns="91425" tIns="91425" rIns="91425" bIns="91425" anchor="b" anchorCtr="0">
            <a:normAutofit/>
          </a:bodyPr>
          <a:lstStyle/>
          <a:p>
            <a:r>
              <a:rPr lang="en" dirty="0"/>
              <a:t>CTS</a:t>
            </a:r>
            <a:endParaRPr dirty="0"/>
          </a:p>
        </p:txBody>
      </p:sp>
      <p:sp>
        <p:nvSpPr>
          <p:cNvPr id="2" name="Footer Placeholder 2">
            <a:extLst>
              <a:ext uri="{FF2B5EF4-FFF2-40B4-BE49-F238E27FC236}">
                <a16:creationId xmlns:a16="http://schemas.microsoft.com/office/drawing/2014/main" id="{B5540A5D-67DD-A120-EAE5-BD8F49702D4F}"/>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2893466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8"/>
          <p:cNvSpPr txBox="1">
            <a:spLocks noGrp="1"/>
          </p:cNvSpPr>
          <p:nvPr>
            <p:ph type="sldNum" idx="12"/>
          </p:nvPr>
        </p:nvSpPr>
        <p:spPr>
          <a:xfrm>
            <a:off x="11541594" y="6377864"/>
            <a:ext cx="648879" cy="3651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SzPts val="1100"/>
              <a:buFont typeface="Arial"/>
              <a:buNone/>
              <a:defRPr sz="1467" b="0" i="0" u="none" strike="noStrike" cap="none">
                <a:solidFill>
                  <a:schemeClr val="lt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100"/>
              <a:buFont typeface="Arial"/>
              <a:buNone/>
              <a:defRPr sz="1467" b="0" i="0" u="none" strike="noStrike" cap="none">
                <a:solidFill>
                  <a:schemeClr val="lt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100"/>
              <a:buFont typeface="Arial"/>
              <a:buNone/>
              <a:defRPr sz="1467" b="0" i="0" u="none" strike="noStrike" cap="none">
                <a:solidFill>
                  <a:schemeClr val="lt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100"/>
              <a:buFont typeface="Arial"/>
              <a:buNone/>
              <a:defRPr sz="1467" b="0" i="0" u="none" strike="noStrike" cap="none">
                <a:solidFill>
                  <a:schemeClr val="lt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100"/>
              <a:buFont typeface="Arial"/>
              <a:buNone/>
              <a:defRPr sz="1467" b="0" i="0" u="none" strike="noStrike" cap="none">
                <a:solidFill>
                  <a:schemeClr val="l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100"/>
              <a:buFont typeface="Arial"/>
              <a:buNone/>
              <a:defRPr sz="1467" b="0" i="0" u="none" strike="noStrike" cap="none">
                <a:solidFill>
                  <a:schemeClr val="lt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100"/>
              <a:buFont typeface="Arial"/>
              <a:buNone/>
              <a:defRPr sz="1467" b="0" i="0" u="none" strike="noStrike" cap="none">
                <a:solidFill>
                  <a:schemeClr val="lt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100"/>
              <a:buFont typeface="Arial"/>
              <a:buNone/>
              <a:defRPr sz="1467" b="0" i="0" u="none" strike="noStrike" cap="none">
                <a:solidFill>
                  <a:schemeClr val="lt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100"/>
              <a:buFont typeface="Arial"/>
              <a:buNone/>
              <a:defRPr sz="1467" b="0" i="0" u="none" strike="noStrike" cap="none">
                <a:solidFill>
                  <a:schemeClr val="lt1"/>
                </a:solidFill>
                <a:latin typeface="Calibri"/>
                <a:ea typeface="Calibri"/>
                <a:cs typeface="Calibri"/>
                <a:sym typeface="Calibri"/>
              </a:defRPr>
            </a:lvl9pPr>
          </a:lstStyle>
          <a:p>
            <a:pPr>
              <a:buSzPts val="1100"/>
            </a:pPr>
            <a:fld id="{00000000-1234-1234-1234-123412341234}" type="slidenum">
              <a:rPr lang="en-US" smtClean="0"/>
              <a:pPr>
                <a:buSzPts val="1100"/>
              </a:pPr>
              <a:t>46</a:t>
            </a:fld>
            <a:endParaRPr/>
          </a:p>
        </p:txBody>
      </p:sp>
      <p:sp>
        <p:nvSpPr>
          <p:cNvPr id="578" name="Google Shape;578;p18"/>
          <p:cNvSpPr txBox="1">
            <a:spLocks noGrp="1"/>
          </p:cNvSpPr>
          <p:nvPr>
            <p:ph type="title"/>
          </p:nvPr>
        </p:nvSpPr>
        <p:spPr>
          <a:xfrm>
            <a:off x="143724" y="126975"/>
            <a:ext cx="7886700" cy="415002"/>
          </a:xfrm>
          <a:prstGeom prst="rect">
            <a:avLst/>
          </a:prstGeom>
          <a:noFill/>
          <a:ln>
            <a:noFill/>
          </a:ln>
        </p:spPr>
        <p:txBody>
          <a:bodyPr spcFirstLastPara="1" wrap="square" lIns="68569" tIns="34275" rIns="68569" bIns="34275" anchor="b" anchorCtr="0">
            <a:noAutofit/>
          </a:bodyPr>
          <a:lstStyle/>
          <a:p>
            <a:r>
              <a:rPr lang="en-US" dirty="0"/>
              <a:t>CTS Main Steps</a:t>
            </a:r>
            <a:endParaRPr dirty="0"/>
          </a:p>
        </p:txBody>
      </p:sp>
      <p:sp>
        <p:nvSpPr>
          <p:cNvPr id="579" name="Google Shape;579;p18"/>
          <p:cNvSpPr txBox="1"/>
          <p:nvPr/>
        </p:nvSpPr>
        <p:spPr>
          <a:xfrm>
            <a:off x="0" y="792465"/>
            <a:ext cx="4807390" cy="3263504"/>
          </a:xfrm>
          <a:prstGeom prst="rect">
            <a:avLst/>
          </a:prstGeom>
          <a:noFill/>
          <a:ln>
            <a:noFill/>
          </a:ln>
        </p:spPr>
        <p:txBody>
          <a:bodyPr spcFirstLastPara="1" wrap="square" lIns="68569" tIns="34275" rIns="68569" bIns="34275" anchor="t" anchorCtr="0">
            <a:noAutofit/>
          </a:bodyPr>
          <a:lstStyle/>
          <a:p>
            <a:pPr marL="227013" indent="-227013">
              <a:spcBef>
                <a:spcPts val="600"/>
              </a:spcBef>
              <a:buClr>
                <a:srgbClr val="C00000"/>
              </a:buClr>
              <a:buSzPct val="81081"/>
              <a:buFont typeface="Arial"/>
              <a:buChar char="•"/>
            </a:pPr>
            <a:r>
              <a:rPr lang="en-US" sz="2400" dirty="0">
                <a:solidFill>
                  <a:schemeClr val="dk1"/>
                </a:solidFill>
              </a:rPr>
              <a:t>Sink clustering</a:t>
            </a:r>
            <a:endParaRPr dirty="0"/>
          </a:p>
          <a:p>
            <a:pPr marL="461963" lvl="1" indent="-234950">
              <a:spcBef>
                <a:spcPts val="600"/>
              </a:spcBef>
              <a:buClr>
                <a:srgbClr val="C00000"/>
              </a:buClr>
              <a:buSzPct val="81081"/>
              <a:buFont typeface="Arial"/>
              <a:buChar char="•"/>
            </a:pPr>
            <a:r>
              <a:rPr lang="en-US" sz="2000" dirty="0">
                <a:solidFill>
                  <a:schemeClr val="dk1"/>
                </a:solidFill>
              </a:rPr>
              <a:t>Sequential elements are grouped into a fixed number of clusters based on their locations</a:t>
            </a:r>
            <a:endParaRPr dirty="0"/>
          </a:p>
          <a:p>
            <a:pPr marL="227013" indent="-227013">
              <a:spcBef>
                <a:spcPts val="600"/>
              </a:spcBef>
              <a:buClr>
                <a:srgbClr val="C00000"/>
              </a:buClr>
              <a:buSzPct val="81081"/>
              <a:buFont typeface="Arial"/>
              <a:buChar char="•"/>
            </a:pPr>
            <a:r>
              <a:rPr lang="en-US" sz="2400" dirty="0">
                <a:solidFill>
                  <a:schemeClr val="dk1"/>
                </a:solidFill>
              </a:rPr>
              <a:t>Tree construction and balancing</a:t>
            </a:r>
            <a:endParaRPr dirty="0"/>
          </a:p>
          <a:p>
            <a:pPr marL="461963" lvl="1" indent="-234950">
              <a:spcBef>
                <a:spcPts val="600"/>
              </a:spcBef>
              <a:buClr>
                <a:srgbClr val="C00000"/>
              </a:buClr>
              <a:buSzPct val="81081"/>
              <a:buFont typeface="Arial"/>
              <a:buChar char="•"/>
            </a:pPr>
            <a:r>
              <a:rPr lang="en-US" sz="2000" dirty="0">
                <a:solidFill>
                  <a:schemeClr val="dk1"/>
                </a:solidFill>
              </a:rPr>
              <a:t>Buffers are inserted based on some structure, e.g., hierarchical H-Tree</a:t>
            </a:r>
            <a:endParaRPr dirty="0"/>
          </a:p>
          <a:p>
            <a:pPr marL="461963" lvl="1" indent="-234950">
              <a:spcBef>
                <a:spcPts val="600"/>
              </a:spcBef>
              <a:buClr>
                <a:srgbClr val="C00000"/>
              </a:buClr>
              <a:buSzPct val="81081"/>
              <a:buFont typeface="Arial"/>
              <a:buChar char="•"/>
            </a:pPr>
            <a:r>
              <a:rPr lang="en-US" sz="2000" dirty="0">
                <a:solidFill>
                  <a:schemeClr val="dk1"/>
                </a:solidFill>
              </a:rPr>
              <a:t>Tree lengths are balanced such that clock skews are minimized</a:t>
            </a:r>
            <a:endParaRPr dirty="0"/>
          </a:p>
          <a:p>
            <a:pPr marL="227013" indent="-227013">
              <a:spcBef>
                <a:spcPts val="600"/>
              </a:spcBef>
              <a:buClr>
                <a:srgbClr val="C00000"/>
              </a:buClr>
              <a:buSzPct val="81081"/>
              <a:buFont typeface="Arial"/>
              <a:buChar char="•"/>
            </a:pPr>
            <a:r>
              <a:rPr lang="en-US" sz="2400" dirty="0">
                <a:solidFill>
                  <a:schemeClr val="dk1"/>
                </a:solidFill>
              </a:rPr>
              <a:t>LDRC (electrical rules) repair</a:t>
            </a:r>
            <a:endParaRPr dirty="0"/>
          </a:p>
          <a:p>
            <a:pPr marL="461963" lvl="1" indent="-234950">
              <a:spcBef>
                <a:spcPts val="600"/>
              </a:spcBef>
              <a:buClr>
                <a:srgbClr val="C00000"/>
              </a:buClr>
              <a:buSzPct val="81081"/>
              <a:buFont typeface="Arial"/>
              <a:buChar char="•"/>
            </a:pPr>
            <a:r>
              <a:rPr lang="en-US" sz="2000" dirty="0">
                <a:solidFill>
                  <a:schemeClr val="dk1"/>
                </a:solidFill>
              </a:rPr>
              <a:t>LDRC violations are repaired during or after CTS</a:t>
            </a:r>
            <a:endParaRPr dirty="0"/>
          </a:p>
          <a:p>
            <a:pPr marL="687388" lvl="2" indent="-225425">
              <a:spcBef>
                <a:spcPts val="600"/>
              </a:spcBef>
              <a:buClr>
                <a:srgbClr val="C00000"/>
              </a:buClr>
              <a:buSzPct val="81081"/>
              <a:buFont typeface="Arial"/>
              <a:buChar char="•"/>
            </a:pPr>
            <a:r>
              <a:rPr lang="en-US" sz="1800" dirty="0">
                <a:solidFill>
                  <a:schemeClr val="dk1"/>
                </a:solidFill>
              </a:rPr>
              <a:t>Max transition, max capacitance, max wire length, etc.</a:t>
            </a:r>
            <a:endParaRPr dirty="0"/>
          </a:p>
        </p:txBody>
      </p:sp>
      <p:pic>
        <p:nvPicPr>
          <p:cNvPr id="580" name="Google Shape;580;p18"/>
          <p:cNvPicPr preferRelativeResize="0"/>
          <p:nvPr/>
        </p:nvPicPr>
        <p:blipFill rotWithShape="1">
          <a:blip r:embed="rId3">
            <a:alphaModFix/>
          </a:blip>
          <a:srcRect/>
          <a:stretch/>
        </p:blipFill>
        <p:spPr>
          <a:xfrm>
            <a:off x="5565652" y="1161244"/>
            <a:ext cx="2595765" cy="1988820"/>
          </a:xfrm>
          <a:prstGeom prst="rect">
            <a:avLst/>
          </a:prstGeom>
          <a:noFill/>
          <a:ln>
            <a:noFill/>
          </a:ln>
        </p:spPr>
      </p:pic>
      <p:pic>
        <p:nvPicPr>
          <p:cNvPr id="581" name="Google Shape;581;p18"/>
          <p:cNvPicPr preferRelativeResize="0"/>
          <p:nvPr/>
        </p:nvPicPr>
        <p:blipFill rotWithShape="1">
          <a:blip r:embed="rId4">
            <a:alphaModFix/>
          </a:blip>
          <a:srcRect/>
          <a:stretch/>
        </p:blipFill>
        <p:spPr>
          <a:xfrm>
            <a:off x="5407177" y="3615423"/>
            <a:ext cx="3207992" cy="1807621"/>
          </a:xfrm>
          <a:prstGeom prst="rect">
            <a:avLst/>
          </a:prstGeom>
          <a:noFill/>
          <a:ln>
            <a:noFill/>
          </a:ln>
        </p:spPr>
      </p:pic>
      <p:sp>
        <p:nvSpPr>
          <p:cNvPr id="2" name="Footer Placeholder 2">
            <a:extLst>
              <a:ext uri="{FF2B5EF4-FFF2-40B4-BE49-F238E27FC236}">
                <a16:creationId xmlns:a16="http://schemas.microsoft.com/office/drawing/2014/main" id="{30EE0C37-F14F-FE3C-8FE5-B1595EC439AE}"/>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3" name="Footer Placeholder 2">
            <a:extLst>
              <a:ext uri="{FF2B5EF4-FFF2-40B4-BE49-F238E27FC236}">
                <a16:creationId xmlns:a16="http://schemas.microsoft.com/office/drawing/2014/main" id="{24B4DE2C-D8CA-677D-71B0-C99363792813}"/>
              </a:ext>
            </a:extLst>
          </p:cNvPr>
          <p:cNvSpPr txBox="1">
            <a:spLocks/>
          </p:cNvSpPr>
          <p:nvPr/>
        </p:nvSpPr>
        <p:spPr>
          <a:xfrm>
            <a:off x="2726328" y="6591988"/>
            <a:ext cx="3026079"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Cho Moon, Precision Innovations</a:t>
            </a:r>
            <a:endParaRPr lang="en-IN"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9">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79">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9">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7" name="Google Shape;587;p19"/>
          <p:cNvSpPr txBox="1">
            <a:spLocks noGrp="1"/>
          </p:cNvSpPr>
          <p:nvPr>
            <p:ph type="title"/>
          </p:nvPr>
        </p:nvSpPr>
        <p:spPr>
          <a:xfrm>
            <a:off x="152778" y="126975"/>
            <a:ext cx="7886700" cy="415002"/>
          </a:xfrm>
          <a:prstGeom prst="rect">
            <a:avLst/>
          </a:prstGeom>
          <a:noFill/>
          <a:ln>
            <a:noFill/>
          </a:ln>
        </p:spPr>
        <p:txBody>
          <a:bodyPr spcFirstLastPara="1" wrap="square" lIns="68569" tIns="34275" rIns="68569" bIns="34275" anchor="b" anchorCtr="0">
            <a:noAutofit/>
          </a:bodyPr>
          <a:lstStyle/>
          <a:p>
            <a:r>
              <a:rPr lang="en-US" dirty="0"/>
              <a:t>Sink Clustering</a:t>
            </a:r>
            <a:endParaRPr dirty="0"/>
          </a:p>
        </p:txBody>
      </p:sp>
      <p:sp>
        <p:nvSpPr>
          <p:cNvPr id="588" name="Google Shape;588;p19"/>
          <p:cNvSpPr txBox="1"/>
          <p:nvPr/>
        </p:nvSpPr>
        <p:spPr>
          <a:xfrm>
            <a:off x="16983" y="1285592"/>
            <a:ext cx="5451386" cy="4212931"/>
          </a:xfrm>
          <a:prstGeom prst="rect">
            <a:avLst/>
          </a:prstGeom>
          <a:noFill/>
          <a:ln>
            <a:noFill/>
          </a:ln>
        </p:spPr>
        <p:txBody>
          <a:bodyPr spcFirstLastPara="1" wrap="square" lIns="68569" tIns="34275" rIns="68569" bIns="34275" anchor="t" anchorCtr="0">
            <a:normAutofit/>
          </a:bodyPr>
          <a:lstStyle/>
          <a:p>
            <a:pPr marL="228600" indent="-228600">
              <a:lnSpc>
                <a:spcPct val="90000"/>
              </a:lnSpc>
              <a:spcBef>
                <a:spcPts val="751"/>
              </a:spcBef>
              <a:buClr>
                <a:srgbClr val="C00000"/>
              </a:buClr>
              <a:buSzPts val="2100"/>
              <a:buFont typeface="Arial" panose="020B0604020202020204" pitchFamily="34" charset="0"/>
              <a:buChar char="•"/>
            </a:pPr>
            <a:r>
              <a:rPr lang="en-US" sz="2800" dirty="0">
                <a:solidFill>
                  <a:schemeClr val="dk1"/>
                </a:solidFill>
              </a:rPr>
              <a:t>Group sequential elements based on their locations to produce the best results (e.g., minimum wire length)</a:t>
            </a:r>
            <a:endParaRPr sz="1200" dirty="0"/>
          </a:p>
          <a:p>
            <a:pPr marL="515938" lvl="1" indent="-227013">
              <a:lnSpc>
                <a:spcPct val="90000"/>
              </a:lnSpc>
              <a:spcBef>
                <a:spcPts val="375"/>
              </a:spcBef>
              <a:buClr>
                <a:srgbClr val="C00000"/>
              </a:buClr>
              <a:buSzPts val="1800"/>
              <a:buFont typeface="Arial"/>
              <a:buChar char="•"/>
            </a:pPr>
            <a:r>
              <a:rPr lang="en-US" sz="2400" dirty="0">
                <a:solidFill>
                  <a:schemeClr val="dk1"/>
                </a:solidFill>
              </a:rPr>
              <a:t>These parameters can be </a:t>
            </a:r>
            <a:br>
              <a:rPr lang="en-US" sz="2400" dirty="0">
                <a:solidFill>
                  <a:schemeClr val="dk1"/>
                </a:solidFill>
              </a:rPr>
            </a:br>
            <a:r>
              <a:rPr lang="en-US" sz="2400" dirty="0">
                <a:solidFill>
                  <a:schemeClr val="dk1"/>
                </a:solidFill>
              </a:rPr>
              <a:t>specified manually or determined automatically</a:t>
            </a:r>
            <a:endParaRPr sz="2400" dirty="0"/>
          </a:p>
          <a:p>
            <a:pPr marL="742950" lvl="2" indent="-227013">
              <a:lnSpc>
                <a:spcPct val="90000"/>
              </a:lnSpc>
              <a:spcBef>
                <a:spcPts val="375"/>
              </a:spcBef>
              <a:buClr>
                <a:srgbClr val="C00000"/>
              </a:buClr>
              <a:buSzPts val="1500"/>
              <a:buFont typeface="Arial"/>
              <a:buChar char="•"/>
            </a:pPr>
            <a:r>
              <a:rPr lang="en-US" sz="1800" dirty="0">
                <a:solidFill>
                  <a:schemeClr val="dk1"/>
                </a:solidFill>
              </a:rPr>
              <a:t>Cluster size</a:t>
            </a:r>
            <a:endParaRPr sz="1800" dirty="0"/>
          </a:p>
          <a:p>
            <a:pPr marL="742950" lvl="2" indent="-227013">
              <a:lnSpc>
                <a:spcPct val="90000"/>
              </a:lnSpc>
              <a:spcBef>
                <a:spcPts val="375"/>
              </a:spcBef>
              <a:buClr>
                <a:srgbClr val="C00000"/>
              </a:buClr>
              <a:buSzPts val="1500"/>
              <a:buFont typeface="Arial"/>
              <a:buChar char="•"/>
            </a:pPr>
            <a:r>
              <a:rPr lang="en-US" sz="1800" dirty="0">
                <a:solidFill>
                  <a:schemeClr val="dk1"/>
                </a:solidFill>
              </a:rPr>
              <a:t>Cluster diameter</a:t>
            </a:r>
            <a:endParaRPr sz="1800" dirty="0"/>
          </a:p>
          <a:p>
            <a:pPr marL="228600" indent="-228600">
              <a:lnSpc>
                <a:spcPct val="90000"/>
              </a:lnSpc>
              <a:spcBef>
                <a:spcPts val="751"/>
              </a:spcBef>
              <a:buClr>
                <a:srgbClr val="C00000"/>
              </a:buClr>
              <a:buSzPts val="2100"/>
              <a:buFont typeface="Arial" panose="020B0604020202020204" pitchFamily="34" charset="0"/>
              <a:buChar char="•"/>
            </a:pPr>
            <a:r>
              <a:rPr lang="en-US" sz="2800" dirty="0">
                <a:solidFill>
                  <a:schemeClr val="dk1"/>
                </a:solidFill>
              </a:rPr>
              <a:t>All elements in the cluster will be driven by the same buffer</a:t>
            </a:r>
            <a:endParaRPr sz="1200" dirty="0"/>
          </a:p>
        </p:txBody>
      </p:sp>
      <p:pic>
        <p:nvPicPr>
          <p:cNvPr id="589" name="Google Shape;589;p19"/>
          <p:cNvPicPr preferRelativeResize="0"/>
          <p:nvPr/>
        </p:nvPicPr>
        <p:blipFill rotWithShape="1">
          <a:blip r:embed="rId3">
            <a:alphaModFix/>
          </a:blip>
          <a:srcRect/>
          <a:stretch/>
        </p:blipFill>
        <p:spPr>
          <a:xfrm>
            <a:off x="5296270" y="877538"/>
            <a:ext cx="3830747" cy="2897109"/>
          </a:xfrm>
          <a:prstGeom prst="rect">
            <a:avLst/>
          </a:prstGeom>
          <a:noFill/>
          <a:ln>
            <a:noFill/>
          </a:ln>
        </p:spPr>
      </p:pic>
      <p:sp>
        <p:nvSpPr>
          <p:cNvPr id="2" name="Footer Placeholder 2">
            <a:extLst>
              <a:ext uri="{FF2B5EF4-FFF2-40B4-BE49-F238E27FC236}">
                <a16:creationId xmlns:a16="http://schemas.microsoft.com/office/drawing/2014/main" id="{88867240-3CCF-E566-CFFA-F2A3C0C30360}"/>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3" name="Footer Placeholder 2">
            <a:extLst>
              <a:ext uri="{FF2B5EF4-FFF2-40B4-BE49-F238E27FC236}">
                <a16:creationId xmlns:a16="http://schemas.microsoft.com/office/drawing/2014/main" id="{5C77D3F9-B031-A361-68E2-757526EF7F16}"/>
              </a:ext>
            </a:extLst>
          </p:cNvPr>
          <p:cNvSpPr txBox="1">
            <a:spLocks/>
          </p:cNvSpPr>
          <p:nvPr/>
        </p:nvSpPr>
        <p:spPr>
          <a:xfrm>
            <a:off x="2726328" y="6591988"/>
            <a:ext cx="3026079"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Cho Moon, Precision Innovations</a:t>
            </a:r>
            <a:endParaRPr lang="en-IN" sz="1000" dirty="0"/>
          </a:p>
        </p:txBody>
      </p:sp>
      <p:pic>
        <p:nvPicPr>
          <p:cNvPr id="4" name="Picture 3">
            <a:extLst>
              <a:ext uri="{FF2B5EF4-FFF2-40B4-BE49-F238E27FC236}">
                <a16:creationId xmlns:a16="http://schemas.microsoft.com/office/drawing/2014/main" id="{4A298F99-A6B5-E50C-7124-E99BA96C1134}"/>
              </a:ext>
            </a:extLst>
          </p:cNvPr>
          <p:cNvPicPr>
            <a:picLocks noChangeAspect="1"/>
          </p:cNvPicPr>
          <p:nvPr/>
        </p:nvPicPr>
        <p:blipFill>
          <a:blip r:embed="rId4"/>
          <a:stretch>
            <a:fillRect/>
          </a:stretch>
        </p:blipFill>
        <p:spPr>
          <a:xfrm>
            <a:off x="5695257" y="4635574"/>
            <a:ext cx="3179322" cy="1459203"/>
          </a:xfrm>
          <a:prstGeom prst="rect">
            <a:avLst/>
          </a:prstGeom>
        </p:spPr>
      </p:pic>
      <p:sp>
        <p:nvSpPr>
          <p:cNvPr id="5" name="TextBox 4">
            <a:extLst>
              <a:ext uri="{FF2B5EF4-FFF2-40B4-BE49-F238E27FC236}">
                <a16:creationId xmlns:a16="http://schemas.microsoft.com/office/drawing/2014/main" id="{9EC45E55-F029-B243-FBDC-72B87D113AF9}"/>
              </a:ext>
            </a:extLst>
          </p:cNvPr>
          <p:cNvSpPr txBox="1"/>
          <p:nvPr/>
        </p:nvSpPr>
        <p:spPr>
          <a:xfrm>
            <a:off x="5485352" y="6167554"/>
            <a:ext cx="3658648" cy="246221"/>
          </a:xfrm>
          <a:prstGeom prst="rect">
            <a:avLst/>
          </a:prstGeom>
          <a:noFill/>
        </p:spPr>
        <p:txBody>
          <a:bodyPr wrap="square" rtlCol="0">
            <a:spAutoFit/>
          </a:bodyPr>
          <a:lstStyle/>
          <a:p>
            <a:r>
              <a:rPr lang="en-US" sz="1000" dirty="0">
                <a:hlinkClick r:id="rId5"/>
              </a:rPr>
              <a:t>https://vlsicad.ucsd.edu/Publications/Conferences/32/c32.pdf</a:t>
            </a:r>
            <a:r>
              <a:rPr lang="en-US" sz="1000" dirty="0"/>
              <a:t> </a:t>
            </a:r>
          </a:p>
        </p:txBody>
      </p:sp>
      <p:sp>
        <p:nvSpPr>
          <p:cNvPr id="6" name="Rectangle 5">
            <a:extLst>
              <a:ext uri="{FF2B5EF4-FFF2-40B4-BE49-F238E27FC236}">
                <a16:creationId xmlns:a16="http://schemas.microsoft.com/office/drawing/2014/main" id="{94863E53-A10E-2DF1-9BEF-D91FA6E7422A}"/>
              </a:ext>
            </a:extLst>
          </p:cNvPr>
          <p:cNvSpPr/>
          <p:nvPr/>
        </p:nvSpPr>
        <p:spPr>
          <a:xfrm>
            <a:off x="5485352" y="4635574"/>
            <a:ext cx="3544348" cy="177820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B3377232-135E-8F4F-73D5-E3C973678E80}"/>
              </a:ext>
            </a:extLst>
          </p:cNvPr>
          <p:cNvCxnSpPr>
            <a:cxnSpLocks/>
          </p:cNvCxnSpPr>
          <p:nvPr/>
        </p:nvCxnSpPr>
        <p:spPr>
          <a:xfrm flipV="1">
            <a:off x="4735286" y="5764218"/>
            <a:ext cx="750066" cy="3305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2CD4FA0-1485-9084-E09D-77B3B886D90B}"/>
              </a:ext>
            </a:extLst>
          </p:cNvPr>
          <p:cNvSpPr txBox="1"/>
          <p:nvPr/>
        </p:nvSpPr>
        <p:spPr>
          <a:xfrm>
            <a:off x="2422920" y="5764218"/>
            <a:ext cx="2312366" cy="738664"/>
          </a:xfrm>
          <a:prstGeom prst="rect">
            <a:avLst/>
          </a:prstGeom>
          <a:solidFill>
            <a:schemeClr val="bg1">
              <a:lumMod val="95000"/>
            </a:schemeClr>
          </a:solidFill>
          <a:ln>
            <a:solidFill>
              <a:srgbClr val="C00000"/>
            </a:solidFill>
          </a:ln>
        </p:spPr>
        <p:txBody>
          <a:bodyPr wrap="square" rtlCol="0">
            <a:spAutoFit/>
          </a:bodyPr>
          <a:lstStyle/>
          <a:p>
            <a:r>
              <a:rPr lang="en-US" dirty="0"/>
              <a:t>Early “</a:t>
            </a:r>
            <a:r>
              <a:rPr lang="en-US" dirty="0" err="1"/>
              <a:t>TritonCTS</a:t>
            </a:r>
            <a:r>
              <a:rPr lang="en-US" dirty="0"/>
              <a:t>” versions used </a:t>
            </a:r>
            <a:r>
              <a:rPr lang="en-US" dirty="0" err="1"/>
              <a:t>spacefilling</a:t>
            </a:r>
            <a:r>
              <a:rPr lang="en-US" dirty="0"/>
              <a:t> curves to perform sink clustering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1"/>
          <p:cNvSpPr txBox="1">
            <a:spLocks noGrp="1"/>
          </p:cNvSpPr>
          <p:nvPr>
            <p:ph type="body" idx="1"/>
          </p:nvPr>
        </p:nvSpPr>
        <p:spPr>
          <a:xfrm>
            <a:off x="-81481" y="588477"/>
            <a:ext cx="9225481" cy="4399984"/>
          </a:xfrm>
          <a:prstGeom prst="rect">
            <a:avLst/>
          </a:prstGeom>
          <a:noFill/>
          <a:ln>
            <a:noFill/>
          </a:ln>
        </p:spPr>
        <p:txBody>
          <a:bodyPr spcFirstLastPara="1" wrap="square" lIns="68569" tIns="34275" rIns="68569" bIns="34275" anchor="t" anchorCtr="0">
            <a:normAutofit/>
          </a:bodyPr>
          <a:lstStyle/>
          <a:p>
            <a:pPr marL="95248" indent="0">
              <a:spcAft>
                <a:spcPts val="1800"/>
              </a:spcAft>
              <a:buSzPct val="81081"/>
            </a:pPr>
            <a:r>
              <a:rPr lang="en-US" sz="2800" dirty="0"/>
              <a:t>Clock buffers should not be placed on top of macros, placement blockages or another clock buffers</a:t>
            </a:r>
            <a:endParaRPr sz="2800" dirty="0"/>
          </a:p>
          <a:p>
            <a:pPr marL="288925" indent="-195263">
              <a:buSzPct val="94594"/>
              <a:buFont typeface="Arial"/>
              <a:buChar char="•"/>
            </a:pPr>
            <a:r>
              <a:rPr lang="en-US" sz="2200" dirty="0"/>
              <a:t>Detailed placement may displace “illegal” buffers and cause timing to change after CTS</a:t>
            </a:r>
            <a:endParaRPr sz="2200" dirty="0"/>
          </a:p>
          <a:p>
            <a:pPr marL="288925" indent="-195263">
              <a:buSzPct val="94594"/>
              <a:buFont typeface="Arial"/>
              <a:buChar char="•"/>
            </a:pPr>
            <a:r>
              <a:rPr lang="en-US" sz="2200" dirty="0"/>
              <a:t>New “legal” buffer locations need to preserve balanced clock tree</a:t>
            </a:r>
            <a:endParaRPr sz="2200" dirty="0"/>
          </a:p>
          <a:p>
            <a:pPr marL="288925" indent="-195263">
              <a:buSzPct val="94594"/>
              <a:buFont typeface="Arial"/>
              <a:buChar char="•"/>
            </a:pPr>
            <a:r>
              <a:rPr lang="en-US" sz="2200" dirty="0"/>
              <a:t>Obstruction-aware CTS can reduce legalizer displacement by up to 4X</a:t>
            </a:r>
            <a:endParaRPr sz="2200" dirty="0"/>
          </a:p>
          <a:p>
            <a:pPr marL="438148" indent="-242888">
              <a:buSzPct val="81081"/>
            </a:pPr>
            <a:endParaRPr sz="2800" dirty="0"/>
          </a:p>
          <a:p>
            <a:pPr marL="95248" indent="0">
              <a:buSzPct val="81081"/>
            </a:pPr>
            <a:r>
              <a:rPr lang="en-US" sz="2800" dirty="0"/>
              <a:t>	</a:t>
            </a:r>
            <a:endParaRPr sz="2800" dirty="0"/>
          </a:p>
          <a:p>
            <a:pPr marL="95248" indent="0">
              <a:buSzPct val="81081"/>
            </a:pPr>
            <a:r>
              <a:rPr lang="en-US" sz="2800" dirty="0"/>
              <a:t>	</a:t>
            </a:r>
            <a:endParaRPr sz="2800" dirty="0"/>
          </a:p>
        </p:txBody>
      </p:sp>
      <p:sp>
        <p:nvSpPr>
          <p:cNvPr id="619" name="Google Shape;619;p21"/>
          <p:cNvSpPr txBox="1">
            <a:spLocks noGrp="1"/>
          </p:cNvSpPr>
          <p:nvPr>
            <p:ph type="title"/>
          </p:nvPr>
        </p:nvSpPr>
        <p:spPr>
          <a:xfrm>
            <a:off x="80350" y="117922"/>
            <a:ext cx="7886700" cy="415002"/>
          </a:xfrm>
          <a:prstGeom prst="rect">
            <a:avLst/>
          </a:prstGeom>
          <a:noFill/>
          <a:ln>
            <a:noFill/>
          </a:ln>
        </p:spPr>
        <p:txBody>
          <a:bodyPr spcFirstLastPara="1" wrap="square" lIns="68569" tIns="34275" rIns="68569" bIns="34275" anchor="b" anchorCtr="0">
            <a:noAutofit/>
          </a:bodyPr>
          <a:lstStyle/>
          <a:p>
            <a:r>
              <a:rPr lang="en-US" dirty="0"/>
              <a:t>Obstruction-Aware CTS</a:t>
            </a:r>
            <a:endParaRPr dirty="0"/>
          </a:p>
        </p:txBody>
      </p:sp>
      <p:pic>
        <p:nvPicPr>
          <p:cNvPr id="620" name="Google Shape;620;p21"/>
          <p:cNvPicPr preferRelativeResize="0"/>
          <p:nvPr/>
        </p:nvPicPr>
        <p:blipFill rotWithShape="1">
          <a:blip r:embed="rId3">
            <a:alphaModFix/>
          </a:blip>
          <a:srcRect l="14915" t="2767" r="48241" b="3388"/>
          <a:stretch/>
        </p:blipFill>
        <p:spPr>
          <a:xfrm>
            <a:off x="1685925" y="3344042"/>
            <a:ext cx="2194718" cy="2746034"/>
          </a:xfrm>
          <a:prstGeom prst="rect">
            <a:avLst/>
          </a:prstGeom>
          <a:noFill/>
          <a:ln>
            <a:noFill/>
          </a:ln>
        </p:spPr>
      </p:pic>
      <p:pic>
        <p:nvPicPr>
          <p:cNvPr id="621" name="Google Shape;621;p21"/>
          <p:cNvPicPr preferRelativeResize="0"/>
          <p:nvPr/>
        </p:nvPicPr>
        <p:blipFill rotWithShape="1">
          <a:blip r:embed="rId4">
            <a:alphaModFix/>
          </a:blip>
          <a:srcRect l="14993" t="3223" r="48258" b="2727"/>
          <a:stretch/>
        </p:blipFill>
        <p:spPr>
          <a:xfrm>
            <a:off x="4740245" y="3340720"/>
            <a:ext cx="2194717" cy="2746034"/>
          </a:xfrm>
          <a:prstGeom prst="rect">
            <a:avLst/>
          </a:prstGeom>
          <a:noFill/>
          <a:ln>
            <a:noFill/>
          </a:ln>
        </p:spPr>
      </p:pic>
      <p:sp>
        <p:nvSpPr>
          <p:cNvPr id="622" name="Google Shape;622;p21"/>
          <p:cNvSpPr txBox="1"/>
          <p:nvPr/>
        </p:nvSpPr>
        <p:spPr>
          <a:xfrm>
            <a:off x="1631606" y="6128269"/>
            <a:ext cx="2979941" cy="500107"/>
          </a:xfrm>
          <a:prstGeom prst="rect">
            <a:avLst/>
          </a:prstGeom>
          <a:noFill/>
          <a:ln>
            <a:noFill/>
          </a:ln>
        </p:spPr>
        <p:txBody>
          <a:bodyPr spcFirstLastPara="1" wrap="square" lIns="68569" tIns="34275" rIns="68569" bIns="34275" anchor="t" anchorCtr="0">
            <a:spAutoFit/>
          </a:bodyPr>
          <a:lstStyle/>
          <a:p>
            <a:r>
              <a:rPr lang="en-US" dirty="0">
                <a:solidFill>
                  <a:schemeClr val="dk1"/>
                </a:solidFill>
              </a:rPr>
              <a:t>sky130hd/microwatt </a:t>
            </a:r>
            <a:r>
              <a:rPr lang="en-US" b="1" dirty="0">
                <a:solidFill>
                  <a:schemeClr val="dk1"/>
                </a:solidFill>
              </a:rPr>
              <a:t>without</a:t>
            </a:r>
            <a:r>
              <a:rPr lang="en-US" dirty="0">
                <a:solidFill>
                  <a:schemeClr val="dk1"/>
                </a:solidFill>
              </a:rPr>
              <a:t> </a:t>
            </a:r>
            <a:br>
              <a:rPr lang="en-US" dirty="0">
                <a:solidFill>
                  <a:schemeClr val="dk1"/>
                </a:solidFill>
              </a:rPr>
            </a:br>
            <a:r>
              <a:rPr lang="en-US" dirty="0">
                <a:solidFill>
                  <a:schemeClr val="dk1"/>
                </a:solidFill>
              </a:rPr>
              <a:t>obstruction-aware CTS</a:t>
            </a:r>
            <a:endParaRPr sz="2400" dirty="0"/>
          </a:p>
        </p:txBody>
      </p:sp>
      <p:sp>
        <p:nvSpPr>
          <p:cNvPr id="623" name="Google Shape;623;p21"/>
          <p:cNvSpPr txBox="1"/>
          <p:nvPr/>
        </p:nvSpPr>
        <p:spPr>
          <a:xfrm>
            <a:off x="4683971" y="6128269"/>
            <a:ext cx="3059019" cy="500107"/>
          </a:xfrm>
          <a:prstGeom prst="rect">
            <a:avLst/>
          </a:prstGeom>
          <a:noFill/>
          <a:ln>
            <a:noFill/>
          </a:ln>
        </p:spPr>
        <p:txBody>
          <a:bodyPr spcFirstLastPara="1" wrap="square" lIns="68569" tIns="34275" rIns="68569" bIns="34275" anchor="t" anchorCtr="0">
            <a:spAutoFit/>
          </a:bodyPr>
          <a:lstStyle/>
          <a:p>
            <a:r>
              <a:rPr lang="en-US" dirty="0">
                <a:solidFill>
                  <a:schemeClr val="dk1"/>
                </a:solidFill>
              </a:rPr>
              <a:t>sky130hd/microwatt </a:t>
            </a:r>
            <a:r>
              <a:rPr lang="en-US" b="1" dirty="0">
                <a:solidFill>
                  <a:schemeClr val="dk1"/>
                </a:solidFill>
              </a:rPr>
              <a:t>with</a:t>
            </a:r>
            <a:r>
              <a:rPr lang="en-US" dirty="0">
                <a:solidFill>
                  <a:schemeClr val="dk1"/>
                </a:solidFill>
              </a:rPr>
              <a:t> </a:t>
            </a:r>
            <a:br>
              <a:rPr lang="en-US" dirty="0">
                <a:solidFill>
                  <a:schemeClr val="dk1"/>
                </a:solidFill>
              </a:rPr>
            </a:br>
            <a:r>
              <a:rPr lang="en-US" dirty="0">
                <a:solidFill>
                  <a:schemeClr val="dk1"/>
                </a:solidFill>
              </a:rPr>
              <a:t>obstruction-aware CTS</a:t>
            </a:r>
            <a:endParaRPr sz="2400" dirty="0"/>
          </a:p>
        </p:txBody>
      </p:sp>
      <p:sp>
        <p:nvSpPr>
          <p:cNvPr id="2" name="Footer Placeholder 2">
            <a:extLst>
              <a:ext uri="{FF2B5EF4-FFF2-40B4-BE49-F238E27FC236}">
                <a16:creationId xmlns:a16="http://schemas.microsoft.com/office/drawing/2014/main" id="{7093A4F3-A036-A2C5-642D-DCF165950D52}"/>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3" name="Footer Placeholder 2">
            <a:extLst>
              <a:ext uri="{FF2B5EF4-FFF2-40B4-BE49-F238E27FC236}">
                <a16:creationId xmlns:a16="http://schemas.microsoft.com/office/drawing/2014/main" id="{8C5F96D1-752C-A762-AFBF-8B42EE5D1FD4}"/>
              </a:ext>
            </a:extLst>
          </p:cNvPr>
          <p:cNvSpPr txBox="1">
            <a:spLocks/>
          </p:cNvSpPr>
          <p:nvPr/>
        </p:nvSpPr>
        <p:spPr>
          <a:xfrm>
            <a:off x="2726328" y="6591988"/>
            <a:ext cx="3026079"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Cho Moon, Precision Innovations</a:t>
            </a:r>
            <a:endParaRPr lang="en-IN" sz="1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1" name="Google Shape;721;p26"/>
          <p:cNvSpPr txBox="1">
            <a:spLocks noGrp="1"/>
          </p:cNvSpPr>
          <p:nvPr>
            <p:ph type="title"/>
          </p:nvPr>
        </p:nvSpPr>
        <p:spPr>
          <a:xfrm>
            <a:off x="107510" y="126975"/>
            <a:ext cx="7886700" cy="415002"/>
          </a:xfrm>
          <a:prstGeom prst="rect">
            <a:avLst/>
          </a:prstGeom>
          <a:noFill/>
          <a:ln>
            <a:noFill/>
          </a:ln>
        </p:spPr>
        <p:txBody>
          <a:bodyPr spcFirstLastPara="1" wrap="square" lIns="68569" tIns="34275" rIns="68569" bIns="34275" anchor="b" anchorCtr="0">
            <a:noAutofit/>
          </a:bodyPr>
          <a:lstStyle/>
          <a:p>
            <a:r>
              <a:rPr lang="en-US" dirty="0" err="1"/>
              <a:t>OpenROAD</a:t>
            </a:r>
            <a:r>
              <a:rPr lang="en-US" dirty="0"/>
              <a:t> CTS Commands</a:t>
            </a:r>
            <a:endParaRPr dirty="0"/>
          </a:p>
        </p:txBody>
      </p:sp>
      <p:graphicFrame>
        <p:nvGraphicFramePr>
          <p:cNvPr id="722" name="Google Shape;722;p26"/>
          <p:cNvGraphicFramePr/>
          <p:nvPr>
            <p:extLst>
              <p:ext uri="{D42A27DB-BD31-4B8C-83A1-F6EECF244321}">
                <p14:modId xmlns:p14="http://schemas.microsoft.com/office/powerpoint/2010/main" val="3297623863"/>
              </p:ext>
            </p:extLst>
          </p:nvPr>
        </p:nvGraphicFramePr>
        <p:xfrm>
          <a:off x="53755" y="673514"/>
          <a:ext cx="9036489" cy="5964811"/>
        </p:xfrm>
        <a:graphic>
          <a:graphicData uri="http://schemas.openxmlformats.org/drawingml/2006/table">
            <a:tbl>
              <a:tblPr firstRow="1" bandRow="1">
                <a:noFill/>
              </a:tblPr>
              <a:tblGrid>
                <a:gridCol w="2743766">
                  <a:extLst>
                    <a:ext uri="{9D8B030D-6E8A-4147-A177-3AD203B41FA5}">
                      <a16:colId xmlns:a16="http://schemas.microsoft.com/office/drawing/2014/main" val="20000"/>
                    </a:ext>
                  </a:extLst>
                </a:gridCol>
                <a:gridCol w="2679826">
                  <a:extLst>
                    <a:ext uri="{9D8B030D-6E8A-4147-A177-3AD203B41FA5}">
                      <a16:colId xmlns:a16="http://schemas.microsoft.com/office/drawing/2014/main" val="20001"/>
                    </a:ext>
                  </a:extLst>
                </a:gridCol>
                <a:gridCol w="3612897">
                  <a:extLst>
                    <a:ext uri="{9D8B030D-6E8A-4147-A177-3AD203B41FA5}">
                      <a16:colId xmlns:a16="http://schemas.microsoft.com/office/drawing/2014/main" val="20002"/>
                    </a:ext>
                  </a:extLst>
                </a:gridCol>
              </a:tblGrid>
              <a:tr h="386464">
                <a:tc>
                  <a:txBody>
                    <a:bodyPr/>
                    <a:lstStyle/>
                    <a:p>
                      <a:pPr marL="0" marR="0" lvl="0" indent="0" algn="ctr" rtl="0">
                        <a:lnSpc>
                          <a:spcPct val="100000"/>
                        </a:lnSpc>
                        <a:spcBef>
                          <a:spcPts val="0"/>
                        </a:spcBef>
                        <a:spcAft>
                          <a:spcPts val="0"/>
                        </a:spcAft>
                        <a:buNone/>
                      </a:pPr>
                      <a:r>
                        <a:rPr lang="en-US" sz="1600" b="1" u="none" strike="noStrike" cap="none" dirty="0"/>
                        <a:t>Command</a:t>
                      </a:r>
                      <a:endParaRPr sz="1200" b="1" dirty="0"/>
                    </a:p>
                  </a:txBody>
                  <a:tcPr marL="68588" marR="68588" marT="34294" marB="34294"/>
                </a:tc>
                <a:tc>
                  <a:txBody>
                    <a:bodyPr/>
                    <a:lstStyle/>
                    <a:p>
                      <a:pPr marL="0" marR="0" lvl="0" indent="0" algn="ctr" rtl="0">
                        <a:lnSpc>
                          <a:spcPct val="100000"/>
                        </a:lnSpc>
                        <a:spcBef>
                          <a:spcPts val="0"/>
                        </a:spcBef>
                        <a:spcAft>
                          <a:spcPts val="0"/>
                        </a:spcAft>
                        <a:buNone/>
                      </a:pPr>
                      <a:r>
                        <a:rPr lang="en-US" sz="1600" b="1" u="none" strike="noStrike" cap="none" dirty="0"/>
                        <a:t>Description</a:t>
                      </a:r>
                      <a:endParaRPr sz="1200" b="1" dirty="0"/>
                    </a:p>
                  </a:txBody>
                  <a:tcPr marL="68588" marR="68588" marT="34294" marB="34294"/>
                </a:tc>
                <a:tc>
                  <a:txBody>
                    <a:bodyPr/>
                    <a:lstStyle/>
                    <a:p>
                      <a:pPr marL="0" marR="0" lvl="0" indent="0" algn="ctr" rtl="0">
                        <a:lnSpc>
                          <a:spcPct val="100000"/>
                        </a:lnSpc>
                        <a:spcBef>
                          <a:spcPts val="0"/>
                        </a:spcBef>
                        <a:spcAft>
                          <a:spcPts val="0"/>
                        </a:spcAft>
                        <a:buNone/>
                      </a:pPr>
                      <a:r>
                        <a:rPr lang="en-US" sz="1600" b="1" u="none" strike="noStrike" cap="none" dirty="0"/>
                        <a:t>Example Output</a:t>
                      </a:r>
                      <a:endParaRPr sz="1200" b="1" dirty="0"/>
                    </a:p>
                  </a:txBody>
                  <a:tcPr marL="68588" marR="68588" marT="34294" marB="34294"/>
                </a:tc>
                <a:extLst>
                  <a:ext uri="{0D108BD9-81ED-4DB2-BD59-A6C34878D82A}">
                    <a16:rowId xmlns:a16="http://schemas.microsoft.com/office/drawing/2014/main" val="10000"/>
                  </a:ext>
                </a:extLst>
              </a:tr>
              <a:tr h="1613192">
                <a:tc>
                  <a:txBody>
                    <a:bodyPr/>
                    <a:lstStyle/>
                    <a:p>
                      <a:pPr marL="0" marR="0" lvl="0" indent="0" algn="l" rtl="0">
                        <a:lnSpc>
                          <a:spcPct val="100000"/>
                        </a:lnSpc>
                        <a:spcBef>
                          <a:spcPts val="0"/>
                        </a:spcBef>
                        <a:spcAft>
                          <a:spcPts val="0"/>
                        </a:spcAft>
                        <a:buNone/>
                      </a:pPr>
                      <a:r>
                        <a:rPr lang="en-US" sz="1600" b="1" u="none" strike="noStrike" cap="none" dirty="0" err="1">
                          <a:solidFill>
                            <a:srgbClr val="0070C0"/>
                          </a:solidFill>
                          <a:latin typeface="Courier New"/>
                          <a:ea typeface="Courier New"/>
                          <a:cs typeface="Courier New"/>
                          <a:sym typeface="Courier New"/>
                        </a:rPr>
                        <a:t>clock_tree_synthesis</a:t>
                      </a:r>
                      <a:endParaRPr sz="1200" dirty="0"/>
                    </a:p>
                  </a:txBody>
                  <a:tcPr marL="68588" marR="68588" marT="34294" marB="34294"/>
                </a:tc>
                <a:tc>
                  <a:txBody>
                    <a:bodyPr/>
                    <a:lstStyle/>
                    <a:p>
                      <a:pPr marL="0" marR="0" lvl="0" indent="0" algn="l" rtl="0">
                        <a:lnSpc>
                          <a:spcPct val="100000"/>
                        </a:lnSpc>
                        <a:spcBef>
                          <a:spcPts val="0"/>
                        </a:spcBef>
                        <a:spcAft>
                          <a:spcPts val="0"/>
                        </a:spcAft>
                        <a:buNone/>
                      </a:pPr>
                      <a:r>
                        <a:rPr lang="en-US" sz="1600" u="none" strike="noStrike" cap="none" dirty="0"/>
                        <a:t>Build a balanced </a:t>
                      </a:r>
                      <a:r>
                        <a:rPr lang="en-US" sz="1600" u="none" strike="noStrike" cap="none" dirty="0" err="1"/>
                        <a:t>Htree</a:t>
                      </a:r>
                      <a:r>
                        <a:rPr lang="en-US" sz="1600" u="none" strike="noStrike" cap="none" dirty="0"/>
                        <a:t> by choosing appropriate clock buffers</a:t>
                      </a:r>
                      <a:endParaRPr sz="1200" dirty="0"/>
                    </a:p>
                  </a:txBody>
                  <a:tcPr marL="68588" marR="68588" marT="34294" marB="34294"/>
                </a:tc>
                <a:tc>
                  <a:txBody>
                    <a:bodyPr/>
                    <a:lstStyle/>
                    <a:p>
                      <a:pPr marL="0" marR="0" lvl="0" indent="0" algn="l" rtl="0">
                        <a:lnSpc>
                          <a:spcPct val="100000"/>
                        </a:lnSpc>
                        <a:spcBef>
                          <a:spcPts val="0"/>
                        </a:spcBef>
                        <a:spcAft>
                          <a:spcPts val="0"/>
                        </a:spcAft>
                        <a:buNone/>
                      </a:pPr>
                      <a:r>
                        <a:rPr lang="en-US" sz="600" u="none" strike="noStrike" cap="none" dirty="0">
                          <a:latin typeface="Courier New"/>
                          <a:ea typeface="Courier New"/>
                          <a:cs typeface="Courier New"/>
                          <a:sym typeface="Courier New"/>
                        </a:rPr>
                        <a:t>[INFO CTS-0050] Root buffer is BUF_X4.</a:t>
                      </a:r>
                      <a:endParaRPr sz="600" dirty="0"/>
                    </a:p>
                    <a:p>
                      <a:pPr marL="0" marR="0" lvl="0" indent="0" algn="l" rtl="0">
                        <a:lnSpc>
                          <a:spcPct val="100000"/>
                        </a:lnSpc>
                        <a:spcBef>
                          <a:spcPts val="0"/>
                        </a:spcBef>
                        <a:spcAft>
                          <a:spcPts val="0"/>
                        </a:spcAft>
                        <a:buNone/>
                      </a:pPr>
                      <a:r>
                        <a:rPr lang="en-US" sz="600" u="none" strike="noStrike" cap="none" dirty="0">
                          <a:latin typeface="Courier New"/>
                          <a:ea typeface="Courier New"/>
                          <a:cs typeface="Courier New"/>
                          <a:sym typeface="Courier New"/>
                        </a:rPr>
                        <a:t>[INFO CTS-0051] Sink buffer is BUF_X4.</a:t>
                      </a:r>
                      <a:endParaRPr sz="600" dirty="0"/>
                    </a:p>
                    <a:p>
                      <a:pPr marL="0" marR="0" lvl="0" indent="0" algn="l" rtl="0">
                        <a:lnSpc>
                          <a:spcPct val="100000"/>
                        </a:lnSpc>
                        <a:spcBef>
                          <a:spcPts val="0"/>
                        </a:spcBef>
                        <a:spcAft>
                          <a:spcPts val="0"/>
                        </a:spcAft>
                        <a:buNone/>
                      </a:pPr>
                      <a:r>
                        <a:rPr lang="en-US" sz="600" u="none" strike="noStrike" cap="none" dirty="0">
                          <a:latin typeface="Courier New"/>
                          <a:ea typeface="Courier New"/>
                          <a:cs typeface="Courier New"/>
                          <a:sym typeface="Courier New"/>
                        </a:rPr>
                        <a:t>[INFO CTS-0052] The following clock buffers will be used for CTS:</a:t>
                      </a:r>
                      <a:endParaRPr sz="600" dirty="0"/>
                    </a:p>
                    <a:p>
                      <a:pPr marL="0" marR="0" lvl="0" indent="0" algn="l" rtl="0">
                        <a:lnSpc>
                          <a:spcPct val="100000"/>
                        </a:lnSpc>
                        <a:spcBef>
                          <a:spcPts val="0"/>
                        </a:spcBef>
                        <a:spcAft>
                          <a:spcPts val="0"/>
                        </a:spcAft>
                        <a:buNone/>
                      </a:pPr>
                      <a:r>
                        <a:rPr lang="en-US" sz="600" u="none" strike="noStrike" cap="none" dirty="0">
                          <a:latin typeface="Courier New"/>
                          <a:ea typeface="Courier New"/>
                          <a:cs typeface="Courier New"/>
                          <a:sym typeface="Courier New"/>
                        </a:rPr>
                        <a:t>                    BUF_X4</a:t>
                      </a:r>
                      <a:endParaRPr sz="600" dirty="0"/>
                    </a:p>
                    <a:p>
                      <a:pPr marL="0" marR="0" lvl="0" indent="0" algn="l" rtl="0">
                        <a:lnSpc>
                          <a:spcPct val="100000"/>
                        </a:lnSpc>
                        <a:spcBef>
                          <a:spcPts val="0"/>
                        </a:spcBef>
                        <a:spcAft>
                          <a:spcPts val="0"/>
                        </a:spcAft>
                        <a:buNone/>
                      </a:pPr>
                      <a:r>
                        <a:rPr lang="en-US" sz="600" u="none" strike="noStrike" cap="none" dirty="0">
                          <a:latin typeface="Courier New"/>
                          <a:ea typeface="Courier New"/>
                          <a:cs typeface="Courier New"/>
                          <a:sym typeface="Courier New"/>
                        </a:rPr>
                        <a:t>. . .</a:t>
                      </a:r>
                      <a:endParaRPr sz="600" dirty="0"/>
                    </a:p>
                    <a:p>
                      <a:pPr marL="0" marR="0" lvl="0" indent="0" algn="l" rtl="0">
                        <a:lnSpc>
                          <a:spcPct val="100000"/>
                        </a:lnSpc>
                        <a:spcBef>
                          <a:spcPts val="0"/>
                        </a:spcBef>
                        <a:spcAft>
                          <a:spcPts val="0"/>
                        </a:spcAft>
                        <a:buNone/>
                      </a:pPr>
                      <a:r>
                        <a:rPr lang="en-US" sz="600" u="none" strike="noStrike" cap="none" dirty="0">
                          <a:latin typeface="Courier New"/>
                          <a:ea typeface="Courier New"/>
                          <a:cs typeface="Courier New"/>
                          <a:sym typeface="Courier New"/>
                        </a:rPr>
                        <a:t>[INFO CTS-0017]     Max level of the clock tree: 5.</a:t>
                      </a:r>
                      <a:endParaRPr sz="600" dirty="0"/>
                    </a:p>
                    <a:p>
                      <a:pPr marL="0" marR="0" lvl="0" indent="0" algn="l" rtl="0">
                        <a:lnSpc>
                          <a:spcPct val="100000"/>
                        </a:lnSpc>
                        <a:spcBef>
                          <a:spcPts val="0"/>
                        </a:spcBef>
                        <a:spcAft>
                          <a:spcPts val="0"/>
                        </a:spcAft>
                        <a:buNone/>
                      </a:pPr>
                      <a:r>
                        <a:rPr lang="en-US" sz="600" u="none" strike="noStrike" cap="none" dirty="0">
                          <a:latin typeface="Courier New"/>
                          <a:ea typeface="Courier New"/>
                          <a:cs typeface="Courier New"/>
                          <a:sym typeface="Courier New"/>
                        </a:rPr>
                        <a:t>[INFO CTS-0098] Clock net "</a:t>
                      </a:r>
                      <a:r>
                        <a:rPr lang="en-US" sz="600" u="none" strike="noStrike" cap="none" dirty="0" err="1">
                          <a:latin typeface="Courier New"/>
                          <a:ea typeface="Courier New"/>
                          <a:cs typeface="Courier New"/>
                          <a:sym typeface="Courier New"/>
                        </a:rPr>
                        <a:t>clk</a:t>
                      </a:r>
                      <a:r>
                        <a:rPr lang="en-US" sz="600" u="none" strike="noStrike" cap="none" dirty="0">
                          <a:latin typeface="Courier New"/>
                          <a:ea typeface="Courier New"/>
                          <a:cs typeface="Courier New"/>
                          <a:sym typeface="Courier New"/>
                        </a:rPr>
                        <a:t>"</a:t>
                      </a:r>
                      <a:endParaRPr sz="600" dirty="0"/>
                    </a:p>
                    <a:p>
                      <a:pPr marL="0" marR="0" lvl="0" indent="0" algn="l" rtl="0">
                        <a:lnSpc>
                          <a:spcPct val="100000"/>
                        </a:lnSpc>
                        <a:spcBef>
                          <a:spcPts val="0"/>
                        </a:spcBef>
                        <a:spcAft>
                          <a:spcPts val="0"/>
                        </a:spcAft>
                        <a:buNone/>
                      </a:pPr>
                      <a:r>
                        <a:rPr lang="en-US" sz="600" u="none" strike="noStrike" cap="none" dirty="0">
                          <a:latin typeface="Courier New"/>
                          <a:ea typeface="Courier New"/>
                          <a:cs typeface="Courier New"/>
                          <a:sym typeface="Courier New"/>
                        </a:rPr>
                        <a:t>[INFO CTS-0099]  Sinks 2537</a:t>
                      </a:r>
                      <a:endParaRPr sz="600" dirty="0"/>
                    </a:p>
                    <a:p>
                      <a:pPr marL="0" marR="0" lvl="0" indent="0" algn="l" rtl="0">
                        <a:lnSpc>
                          <a:spcPct val="100000"/>
                        </a:lnSpc>
                        <a:spcBef>
                          <a:spcPts val="0"/>
                        </a:spcBef>
                        <a:spcAft>
                          <a:spcPts val="0"/>
                        </a:spcAft>
                        <a:buNone/>
                      </a:pPr>
                      <a:r>
                        <a:rPr lang="en-US" sz="600" u="none" strike="noStrike" cap="none" dirty="0">
                          <a:latin typeface="Courier New"/>
                          <a:ea typeface="Courier New"/>
                          <a:cs typeface="Courier New"/>
                          <a:sym typeface="Courier New"/>
                        </a:rPr>
                        <a:t>[INFO CTS-0100]  Leaf buffers 96</a:t>
                      </a:r>
                      <a:endParaRPr sz="600" dirty="0"/>
                    </a:p>
                    <a:p>
                      <a:pPr marL="0" marR="0" lvl="0" indent="0" algn="l" rtl="0">
                        <a:lnSpc>
                          <a:spcPct val="100000"/>
                        </a:lnSpc>
                        <a:spcBef>
                          <a:spcPts val="0"/>
                        </a:spcBef>
                        <a:spcAft>
                          <a:spcPts val="0"/>
                        </a:spcAft>
                        <a:buNone/>
                      </a:pPr>
                      <a:r>
                        <a:rPr lang="en-US" sz="600" u="none" strike="noStrike" cap="none" dirty="0">
                          <a:latin typeface="Courier New"/>
                          <a:ea typeface="Courier New"/>
                          <a:cs typeface="Courier New"/>
                          <a:sym typeface="Courier New"/>
                        </a:rPr>
                        <a:t>[INFO CTS-0101]  Average sink wire length 9247.25 um</a:t>
                      </a:r>
                      <a:endParaRPr sz="600" dirty="0"/>
                    </a:p>
                    <a:p>
                      <a:pPr marL="0" marR="0" lvl="0" indent="0" algn="l" rtl="0">
                        <a:lnSpc>
                          <a:spcPct val="100000"/>
                        </a:lnSpc>
                        <a:spcBef>
                          <a:spcPts val="0"/>
                        </a:spcBef>
                        <a:spcAft>
                          <a:spcPts val="0"/>
                        </a:spcAft>
                        <a:buNone/>
                      </a:pPr>
                      <a:r>
                        <a:rPr lang="en-US" sz="600" u="none" strike="noStrike" cap="none" dirty="0">
                          <a:latin typeface="Courier New"/>
                          <a:ea typeface="Courier New"/>
                          <a:cs typeface="Courier New"/>
                          <a:sym typeface="Courier New"/>
                        </a:rPr>
                        <a:t>[INFO CTS-0102]  Path depth 18 - 19</a:t>
                      </a:r>
                      <a:endParaRPr sz="600" dirty="0"/>
                    </a:p>
                    <a:p>
                      <a:pPr marL="0" marR="0" lvl="0" indent="0" algn="l" rtl="0">
                        <a:lnSpc>
                          <a:spcPct val="100000"/>
                        </a:lnSpc>
                        <a:spcBef>
                          <a:spcPts val="0"/>
                        </a:spcBef>
                        <a:spcAft>
                          <a:spcPts val="0"/>
                        </a:spcAft>
                        <a:buNone/>
                      </a:pPr>
                      <a:r>
                        <a:rPr lang="en-US" sz="600" u="none" strike="noStrike" cap="none" dirty="0">
                          <a:latin typeface="Courier New"/>
                          <a:ea typeface="Courier New"/>
                          <a:cs typeface="Courier New"/>
                          <a:sym typeface="Courier New"/>
                        </a:rPr>
                        <a:t>[INFO CTS-0207]  Leaf load cells 62</a:t>
                      </a:r>
                      <a:endParaRPr sz="600" dirty="0"/>
                    </a:p>
                    <a:p>
                      <a:pPr marL="0" marR="0" lvl="0" indent="0" algn="l" rtl="0">
                        <a:lnSpc>
                          <a:spcPct val="100000"/>
                        </a:lnSpc>
                        <a:spcBef>
                          <a:spcPts val="0"/>
                        </a:spcBef>
                        <a:spcAft>
                          <a:spcPts val="0"/>
                        </a:spcAft>
                        <a:buNone/>
                      </a:pPr>
                      <a:r>
                        <a:rPr lang="en-US" sz="600" u="none" strike="noStrike" cap="none" dirty="0">
                          <a:latin typeface="Courier New"/>
                          <a:ea typeface="Courier New"/>
                          <a:cs typeface="Courier New"/>
                          <a:sym typeface="Courier New"/>
                        </a:rPr>
                        <a:t>[INFO RSZ-0058] Using max wire length 693um.</a:t>
                      </a:r>
                      <a:endParaRPr sz="600" dirty="0"/>
                    </a:p>
                    <a:p>
                      <a:pPr marL="0" marR="0" lvl="0" indent="0" algn="l" rtl="0">
                        <a:lnSpc>
                          <a:spcPct val="100000"/>
                        </a:lnSpc>
                        <a:spcBef>
                          <a:spcPts val="0"/>
                        </a:spcBef>
                        <a:spcAft>
                          <a:spcPts val="0"/>
                        </a:spcAft>
                        <a:buNone/>
                      </a:pPr>
                      <a:r>
                        <a:rPr lang="en-US" sz="600" u="none" strike="noStrike" cap="none" dirty="0">
                          <a:latin typeface="Courier New"/>
                          <a:ea typeface="Courier New"/>
                          <a:cs typeface="Courier New"/>
                          <a:sym typeface="Courier New"/>
                        </a:rPr>
                        <a:t>[INFO RSZ-0047] Found 33 long wires.</a:t>
                      </a:r>
                      <a:endParaRPr sz="600" dirty="0"/>
                    </a:p>
                    <a:p>
                      <a:pPr marL="0" marR="0" lvl="0" indent="0" algn="l" rtl="0">
                        <a:lnSpc>
                          <a:spcPct val="100000"/>
                        </a:lnSpc>
                        <a:spcBef>
                          <a:spcPts val="0"/>
                        </a:spcBef>
                        <a:spcAft>
                          <a:spcPts val="0"/>
                        </a:spcAft>
                        <a:buNone/>
                      </a:pPr>
                      <a:r>
                        <a:rPr lang="en-US" sz="600" u="none" strike="noStrike" cap="none" dirty="0">
                          <a:latin typeface="Courier New"/>
                          <a:ea typeface="Courier New"/>
                          <a:cs typeface="Courier New"/>
                          <a:sym typeface="Courier New"/>
                        </a:rPr>
                        <a:t>[INFO RSZ-0048] Inserted 94 buffers in 33 nets.</a:t>
                      </a:r>
                      <a:endParaRPr sz="600" u="none" strike="noStrike" cap="none" dirty="0">
                        <a:latin typeface="Courier New"/>
                        <a:ea typeface="Courier New"/>
                        <a:cs typeface="Courier New"/>
                        <a:sym typeface="Courier New"/>
                      </a:endParaRPr>
                    </a:p>
                  </a:txBody>
                  <a:tcPr marL="68588" marR="68588" marT="34294" marB="34294"/>
                </a:tc>
                <a:extLst>
                  <a:ext uri="{0D108BD9-81ED-4DB2-BD59-A6C34878D82A}">
                    <a16:rowId xmlns:a16="http://schemas.microsoft.com/office/drawing/2014/main" val="10001"/>
                  </a:ext>
                </a:extLst>
              </a:tr>
              <a:tr h="943972">
                <a:tc>
                  <a:txBody>
                    <a:bodyPr/>
                    <a:lstStyle/>
                    <a:p>
                      <a:pPr marL="0" marR="0" lvl="0" indent="0" algn="l" rtl="0">
                        <a:lnSpc>
                          <a:spcPct val="100000"/>
                        </a:lnSpc>
                        <a:spcBef>
                          <a:spcPts val="0"/>
                        </a:spcBef>
                        <a:spcAft>
                          <a:spcPts val="0"/>
                        </a:spcAft>
                        <a:buNone/>
                      </a:pPr>
                      <a:r>
                        <a:rPr lang="en-US" sz="1600" b="1" u="none" strike="noStrike" cap="none" dirty="0" err="1">
                          <a:solidFill>
                            <a:srgbClr val="0070C0"/>
                          </a:solidFill>
                          <a:latin typeface="Courier New"/>
                          <a:ea typeface="Courier New"/>
                          <a:cs typeface="Courier New"/>
                          <a:sym typeface="Courier New"/>
                        </a:rPr>
                        <a:t>repair_clock_nets</a:t>
                      </a:r>
                      <a:endParaRPr sz="1200" dirty="0"/>
                    </a:p>
                  </a:txBody>
                  <a:tcPr marL="68588" marR="68588" marT="34294" marB="34294"/>
                </a:tc>
                <a:tc>
                  <a:txBody>
                    <a:bodyPr/>
                    <a:lstStyle/>
                    <a:p>
                      <a:pPr marL="0" marR="0" lvl="0" indent="0" algn="l" rtl="0">
                        <a:lnSpc>
                          <a:spcPct val="100000"/>
                        </a:lnSpc>
                        <a:spcBef>
                          <a:spcPts val="0"/>
                        </a:spcBef>
                        <a:spcAft>
                          <a:spcPts val="0"/>
                        </a:spcAft>
                        <a:buNone/>
                      </a:pPr>
                      <a:r>
                        <a:rPr lang="en-US" sz="1600" u="none" strike="noStrike" cap="none" dirty="0"/>
                        <a:t>Fixes LDRC violations including max wire length</a:t>
                      </a:r>
                      <a:endParaRPr sz="1200" dirty="0"/>
                    </a:p>
                  </a:txBody>
                  <a:tcPr marL="68588" marR="68588" marT="34294" marB="34294"/>
                </a:tc>
                <a:tc>
                  <a:txBody>
                    <a:bodyPr/>
                    <a:lstStyle/>
                    <a:p>
                      <a:pPr marL="0" marR="0" lvl="0" indent="0" algn="l" rtl="0">
                        <a:lnSpc>
                          <a:spcPct val="100000"/>
                        </a:lnSpc>
                        <a:spcBef>
                          <a:spcPts val="0"/>
                        </a:spcBef>
                        <a:spcAft>
                          <a:spcPts val="0"/>
                        </a:spcAft>
                        <a:buNone/>
                      </a:pPr>
                      <a:r>
                        <a:rPr lang="en-US" sz="600" u="none" strike="noStrike" cap="none" dirty="0">
                          <a:latin typeface="Courier New"/>
                          <a:ea typeface="Courier New"/>
                          <a:cs typeface="Courier New"/>
                          <a:sym typeface="Courier New"/>
                        </a:rPr>
                        <a:t>[INFO RSZ-0058] Using max wire length 2154um.</a:t>
                      </a:r>
                      <a:endParaRPr sz="600" dirty="0"/>
                    </a:p>
                  </a:txBody>
                  <a:tcPr marL="68588" marR="68588" marT="34294" marB="34294"/>
                </a:tc>
                <a:extLst>
                  <a:ext uri="{0D108BD9-81ED-4DB2-BD59-A6C34878D82A}">
                    <a16:rowId xmlns:a16="http://schemas.microsoft.com/office/drawing/2014/main" val="10002"/>
                  </a:ext>
                </a:extLst>
              </a:tr>
              <a:tr h="971395">
                <a:tc>
                  <a:txBody>
                    <a:bodyPr/>
                    <a:lstStyle/>
                    <a:p>
                      <a:pPr marL="0" marR="0" lvl="0" indent="0" algn="l" rtl="0">
                        <a:lnSpc>
                          <a:spcPct val="100000"/>
                        </a:lnSpc>
                        <a:spcBef>
                          <a:spcPts val="0"/>
                        </a:spcBef>
                        <a:spcAft>
                          <a:spcPts val="0"/>
                        </a:spcAft>
                        <a:buNone/>
                      </a:pPr>
                      <a:r>
                        <a:rPr lang="en-US" sz="1600" b="1" u="none" strike="noStrike" cap="none" dirty="0" err="1">
                          <a:solidFill>
                            <a:srgbClr val="0070C0"/>
                          </a:solidFill>
                          <a:latin typeface="Courier New"/>
                          <a:ea typeface="Courier New"/>
                          <a:cs typeface="Courier New"/>
                          <a:sym typeface="Courier New"/>
                        </a:rPr>
                        <a:t>report_clock_skew</a:t>
                      </a:r>
                      <a:endParaRPr sz="1200" dirty="0"/>
                    </a:p>
                  </a:txBody>
                  <a:tcPr marL="68588" marR="68588" marT="34294" marB="34294"/>
                </a:tc>
                <a:tc>
                  <a:txBody>
                    <a:bodyPr/>
                    <a:lstStyle/>
                    <a:p>
                      <a:pPr marL="0" marR="0" lvl="0" indent="0" algn="l" rtl="0">
                        <a:lnSpc>
                          <a:spcPct val="100000"/>
                        </a:lnSpc>
                        <a:spcBef>
                          <a:spcPts val="0"/>
                        </a:spcBef>
                        <a:spcAft>
                          <a:spcPts val="0"/>
                        </a:spcAft>
                        <a:buNone/>
                      </a:pPr>
                      <a:r>
                        <a:rPr lang="en-US" sz="1600" u="none" strike="noStrike" cap="none" dirty="0"/>
                        <a:t>Report worst clock skew for each clock signal in the design</a:t>
                      </a:r>
                      <a:endParaRPr sz="1200" dirty="0"/>
                    </a:p>
                  </a:txBody>
                  <a:tcPr marL="68588" marR="68588" marT="34294" marB="34294"/>
                </a:tc>
                <a:tc>
                  <a:txBody>
                    <a:bodyPr/>
                    <a:lstStyle/>
                    <a:p>
                      <a:pPr marL="0" marR="0" lvl="0" indent="0" algn="l" rtl="0">
                        <a:lnSpc>
                          <a:spcPct val="100000"/>
                        </a:lnSpc>
                        <a:spcBef>
                          <a:spcPts val="0"/>
                        </a:spcBef>
                        <a:spcAft>
                          <a:spcPts val="0"/>
                        </a:spcAft>
                        <a:buNone/>
                      </a:pPr>
                      <a:r>
                        <a:rPr lang="en-US" sz="600" u="none" strike="noStrike" cap="none" dirty="0">
                          <a:latin typeface="Courier New"/>
                          <a:ea typeface="Courier New"/>
                          <a:cs typeface="Courier New"/>
                          <a:sym typeface="Courier New"/>
                        </a:rPr>
                        <a:t>Clock </a:t>
                      </a:r>
                      <a:r>
                        <a:rPr lang="en-US" sz="600" u="none" strike="noStrike" cap="none" dirty="0" err="1">
                          <a:latin typeface="Courier New"/>
                          <a:ea typeface="Courier New"/>
                          <a:cs typeface="Courier New"/>
                          <a:sym typeface="Courier New"/>
                        </a:rPr>
                        <a:t>clk</a:t>
                      </a:r>
                      <a:endParaRPr sz="1200" dirty="0"/>
                    </a:p>
                    <a:p>
                      <a:pPr marL="0" marR="0" lvl="0" indent="0" algn="l" rtl="0">
                        <a:lnSpc>
                          <a:spcPct val="100000"/>
                        </a:lnSpc>
                        <a:spcBef>
                          <a:spcPts val="0"/>
                        </a:spcBef>
                        <a:spcAft>
                          <a:spcPts val="0"/>
                        </a:spcAft>
                        <a:buNone/>
                      </a:pPr>
                      <a:r>
                        <a:rPr lang="en-US" sz="600" u="none" strike="noStrike" cap="none" dirty="0">
                          <a:latin typeface="Courier New"/>
                          <a:ea typeface="Courier New"/>
                          <a:cs typeface="Courier New"/>
                          <a:sym typeface="Courier New"/>
                        </a:rPr>
                        <a:t>   1.26 source latency inst_7_12/</a:t>
                      </a:r>
                      <a:r>
                        <a:rPr lang="en-US" sz="600" u="none" strike="noStrike" cap="none" dirty="0" err="1">
                          <a:latin typeface="Courier New"/>
                          <a:ea typeface="Courier New"/>
                          <a:cs typeface="Courier New"/>
                          <a:sym typeface="Courier New"/>
                        </a:rPr>
                        <a:t>clk</a:t>
                      </a:r>
                      <a:r>
                        <a:rPr lang="en-US" sz="600" u="none" strike="noStrike" cap="none" dirty="0">
                          <a:latin typeface="Courier New"/>
                          <a:ea typeface="Courier New"/>
                          <a:cs typeface="Courier New"/>
                          <a:sym typeface="Courier New"/>
                        </a:rPr>
                        <a:t> ^</a:t>
                      </a:r>
                      <a:endParaRPr sz="1200" dirty="0"/>
                    </a:p>
                    <a:p>
                      <a:pPr marL="0" marR="0" lvl="0" indent="0" algn="l" rtl="0">
                        <a:lnSpc>
                          <a:spcPct val="100000"/>
                        </a:lnSpc>
                        <a:spcBef>
                          <a:spcPts val="0"/>
                        </a:spcBef>
                        <a:spcAft>
                          <a:spcPts val="0"/>
                        </a:spcAft>
                        <a:buNone/>
                      </a:pPr>
                      <a:r>
                        <a:rPr lang="en-US" sz="600" u="none" strike="noStrike" cap="none" dirty="0">
                          <a:latin typeface="Courier New"/>
                          <a:ea typeface="Courier New"/>
                          <a:cs typeface="Courier New"/>
                          <a:sym typeface="Courier New"/>
                        </a:rPr>
                        <a:t>  -1.13 target latency inst_8_12/</a:t>
                      </a:r>
                      <a:r>
                        <a:rPr lang="en-US" sz="600" u="none" strike="noStrike" cap="none" dirty="0" err="1">
                          <a:latin typeface="Courier New"/>
                          <a:ea typeface="Courier New"/>
                          <a:cs typeface="Courier New"/>
                          <a:sym typeface="Courier New"/>
                        </a:rPr>
                        <a:t>clk</a:t>
                      </a:r>
                      <a:r>
                        <a:rPr lang="en-US" sz="600" u="none" strike="noStrike" cap="none" dirty="0">
                          <a:latin typeface="Courier New"/>
                          <a:ea typeface="Courier New"/>
                          <a:cs typeface="Courier New"/>
                          <a:sym typeface="Courier New"/>
                        </a:rPr>
                        <a:t> ^</a:t>
                      </a:r>
                      <a:endParaRPr sz="1200" dirty="0"/>
                    </a:p>
                    <a:p>
                      <a:pPr marL="0" marR="0" lvl="0" indent="0" algn="l" rtl="0">
                        <a:lnSpc>
                          <a:spcPct val="100000"/>
                        </a:lnSpc>
                        <a:spcBef>
                          <a:spcPts val="0"/>
                        </a:spcBef>
                        <a:spcAft>
                          <a:spcPts val="0"/>
                        </a:spcAft>
                        <a:buNone/>
                      </a:pPr>
                      <a:r>
                        <a:rPr lang="en-US" sz="600" u="none" strike="noStrike" cap="none" dirty="0">
                          <a:latin typeface="Courier New"/>
                          <a:ea typeface="Courier New"/>
                          <a:cs typeface="Courier New"/>
                          <a:sym typeface="Courier New"/>
                        </a:rPr>
                        <a:t>   0.00 CRPR</a:t>
                      </a:r>
                      <a:endParaRPr sz="1200" dirty="0"/>
                    </a:p>
                    <a:p>
                      <a:pPr marL="0" marR="0" lvl="0" indent="0" algn="l" rtl="0">
                        <a:lnSpc>
                          <a:spcPct val="100000"/>
                        </a:lnSpc>
                        <a:spcBef>
                          <a:spcPts val="0"/>
                        </a:spcBef>
                        <a:spcAft>
                          <a:spcPts val="0"/>
                        </a:spcAft>
                        <a:buNone/>
                      </a:pPr>
                      <a:r>
                        <a:rPr lang="en-US" sz="600" u="none" strike="noStrike" cap="none" dirty="0">
                          <a:latin typeface="Courier New"/>
                          <a:ea typeface="Courier New"/>
                          <a:cs typeface="Courier New"/>
                          <a:sym typeface="Courier New"/>
                        </a:rPr>
                        <a:t>--------------</a:t>
                      </a:r>
                      <a:endParaRPr sz="1200" dirty="0"/>
                    </a:p>
                    <a:p>
                      <a:pPr marL="0" marR="0" lvl="0" indent="0" algn="l" rtl="0">
                        <a:lnSpc>
                          <a:spcPct val="100000"/>
                        </a:lnSpc>
                        <a:spcBef>
                          <a:spcPts val="0"/>
                        </a:spcBef>
                        <a:spcAft>
                          <a:spcPts val="0"/>
                        </a:spcAft>
                        <a:buNone/>
                      </a:pPr>
                      <a:r>
                        <a:rPr lang="en-US" sz="600" u="none" strike="noStrike" cap="none" dirty="0">
                          <a:latin typeface="Courier New"/>
                          <a:ea typeface="Courier New"/>
                          <a:cs typeface="Courier New"/>
                          <a:sym typeface="Courier New"/>
                        </a:rPr>
                        <a:t>   0.13 setup skew</a:t>
                      </a:r>
                      <a:endParaRPr sz="700" u="none" strike="noStrike" cap="none" dirty="0">
                        <a:latin typeface="Courier New"/>
                        <a:ea typeface="Courier New"/>
                        <a:cs typeface="Courier New"/>
                        <a:sym typeface="Courier New"/>
                      </a:endParaRPr>
                    </a:p>
                  </a:txBody>
                  <a:tcPr marL="68588" marR="68588" marT="34294" marB="34294"/>
                </a:tc>
                <a:extLst>
                  <a:ext uri="{0D108BD9-81ED-4DB2-BD59-A6C34878D82A}">
                    <a16:rowId xmlns:a16="http://schemas.microsoft.com/office/drawing/2014/main" val="10003"/>
                  </a:ext>
                </a:extLst>
              </a:tr>
              <a:tr h="1814922">
                <a:tc>
                  <a:txBody>
                    <a:bodyPr/>
                    <a:lstStyle/>
                    <a:p>
                      <a:pPr marL="0" marR="0" lvl="0" indent="0" algn="l" rtl="0">
                        <a:lnSpc>
                          <a:spcPct val="100000"/>
                        </a:lnSpc>
                        <a:spcBef>
                          <a:spcPts val="0"/>
                        </a:spcBef>
                        <a:spcAft>
                          <a:spcPts val="0"/>
                        </a:spcAft>
                        <a:buNone/>
                      </a:pPr>
                      <a:r>
                        <a:rPr lang="en-US" sz="1600" b="1" u="none" strike="noStrike" cap="none" dirty="0" err="1">
                          <a:solidFill>
                            <a:srgbClr val="0070C0"/>
                          </a:solidFill>
                          <a:latin typeface="Courier New"/>
                          <a:ea typeface="Courier New"/>
                          <a:cs typeface="Courier New"/>
                          <a:sym typeface="Courier New"/>
                        </a:rPr>
                        <a:t>report_checks</a:t>
                      </a:r>
                      <a:r>
                        <a:rPr lang="en-US" sz="1600" b="1" u="none" strike="noStrike" cap="none" dirty="0">
                          <a:solidFill>
                            <a:srgbClr val="0070C0"/>
                          </a:solidFill>
                          <a:latin typeface="Courier New"/>
                          <a:ea typeface="Courier New"/>
                          <a:cs typeface="Courier New"/>
                          <a:sym typeface="Courier New"/>
                        </a:rPr>
                        <a:t> -format </a:t>
                      </a:r>
                      <a:endParaRPr sz="1200" dirty="0"/>
                    </a:p>
                    <a:p>
                      <a:pPr marL="0" marR="0" lvl="0" indent="0" algn="l" rtl="0">
                        <a:lnSpc>
                          <a:spcPct val="100000"/>
                        </a:lnSpc>
                        <a:spcBef>
                          <a:spcPts val="0"/>
                        </a:spcBef>
                        <a:spcAft>
                          <a:spcPts val="0"/>
                        </a:spcAft>
                        <a:buNone/>
                      </a:pPr>
                      <a:r>
                        <a:rPr lang="en-US" sz="1600" b="1" u="none" strike="noStrike" cap="none" dirty="0" err="1">
                          <a:solidFill>
                            <a:srgbClr val="0070C0"/>
                          </a:solidFill>
                          <a:latin typeface="Courier New"/>
                          <a:ea typeface="Courier New"/>
                          <a:cs typeface="Courier New"/>
                          <a:sym typeface="Courier New"/>
                        </a:rPr>
                        <a:t>full_clock_expanded</a:t>
                      </a:r>
                      <a:endParaRPr sz="1200" dirty="0"/>
                    </a:p>
                  </a:txBody>
                  <a:tcPr marL="68588" marR="68588" marT="34294" marB="34294"/>
                </a:tc>
                <a:tc>
                  <a:txBody>
                    <a:bodyPr/>
                    <a:lstStyle/>
                    <a:p>
                      <a:pPr marL="0" marR="0" lvl="0" indent="0" algn="l" rtl="0">
                        <a:lnSpc>
                          <a:spcPct val="100000"/>
                        </a:lnSpc>
                        <a:spcBef>
                          <a:spcPts val="0"/>
                        </a:spcBef>
                        <a:spcAft>
                          <a:spcPts val="0"/>
                        </a:spcAft>
                        <a:buNone/>
                      </a:pPr>
                      <a:r>
                        <a:rPr lang="en-US" sz="1600" u="none" strike="noStrike" cap="none" dirty="0"/>
                        <a:t>Report timing violations including clock paths</a:t>
                      </a:r>
                      <a:endParaRPr sz="1200" dirty="0"/>
                    </a:p>
                  </a:txBody>
                  <a:tcPr marL="68588" marR="68588" marT="34294" marB="34294"/>
                </a:tc>
                <a:tc>
                  <a:txBody>
                    <a:bodyPr/>
                    <a:lstStyle/>
                    <a:p>
                      <a:pPr marL="0" marR="0" lvl="0" indent="0" algn="l" rtl="0">
                        <a:lnSpc>
                          <a:spcPct val="100000"/>
                        </a:lnSpc>
                        <a:spcBef>
                          <a:spcPts val="0"/>
                        </a:spcBef>
                        <a:spcAft>
                          <a:spcPts val="0"/>
                        </a:spcAft>
                        <a:buNone/>
                      </a:pPr>
                      <a:r>
                        <a:rPr lang="en-US" sz="500" u="none" strike="noStrike" cap="none" dirty="0" err="1">
                          <a:latin typeface="Courier New"/>
                          <a:ea typeface="Courier New"/>
                          <a:cs typeface="Courier New"/>
                          <a:sym typeface="Courier New"/>
                        </a:rPr>
                        <a:t>Startpoint</a:t>
                      </a:r>
                      <a:r>
                        <a:rPr lang="en-US" sz="500" u="none" strike="noStrike" cap="none" dirty="0">
                          <a:latin typeface="Courier New"/>
                          <a:ea typeface="Courier New"/>
                          <a:cs typeface="Courier New"/>
                          <a:sym typeface="Courier New"/>
                        </a:rPr>
                        <a:t>: </a:t>
                      </a:r>
                      <a:r>
                        <a:rPr lang="en-US" sz="500" u="none" strike="noStrike" cap="none" dirty="0" err="1">
                          <a:latin typeface="Courier New"/>
                          <a:ea typeface="Courier New"/>
                          <a:cs typeface="Courier New"/>
                          <a:sym typeface="Courier New"/>
                        </a:rPr>
                        <a:t>dp.rf.rf</a:t>
                      </a:r>
                      <a:r>
                        <a:rPr lang="en-US" sz="500" u="none" strike="noStrike" cap="none" dirty="0">
                          <a:latin typeface="Courier New"/>
                          <a:ea typeface="Courier New"/>
                          <a:cs typeface="Courier New"/>
                          <a:sym typeface="Courier New"/>
                        </a:rPr>
                        <a:t>[31][3]$_DFFE_PP_</a:t>
                      </a:r>
                      <a:endParaRPr sz="500" dirty="0"/>
                    </a:p>
                    <a:p>
                      <a:pPr marL="0" marR="0" lvl="0" indent="0" algn="l" rtl="0">
                        <a:lnSpc>
                          <a:spcPct val="100000"/>
                        </a:lnSpc>
                        <a:spcBef>
                          <a:spcPts val="0"/>
                        </a:spcBef>
                        <a:spcAft>
                          <a:spcPts val="0"/>
                        </a:spcAft>
                        <a:buNone/>
                      </a:pPr>
                      <a:r>
                        <a:rPr lang="en-US" sz="500" u="none" strike="noStrike" cap="none" dirty="0">
                          <a:latin typeface="Courier New"/>
                          <a:ea typeface="Courier New"/>
                          <a:cs typeface="Courier New"/>
                          <a:sym typeface="Courier New"/>
                        </a:rPr>
                        <a:t>            (rising edge-triggered flip-flop clocked by </a:t>
                      </a:r>
                      <a:r>
                        <a:rPr lang="en-US" sz="500" u="none" strike="noStrike" cap="none" dirty="0" err="1">
                          <a:latin typeface="Courier New"/>
                          <a:ea typeface="Courier New"/>
                          <a:cs typeface="Courier New"/>
                          <a:sym typeface="Courier New"/>
                        </a:rPr>
                        <a:t>clk</a:t>
                      </a:r>
                      <a:r>
                        <a:rPr lang="en-US" sz="500" u="none" strike="noStrike" cap="none" dirty="0">
                          <a:latin typeface="Courier New"/>
                          <a:ea typeface="Courier New"/>
                          <a:cs typeface="Courier New"/>
                          <a:sym typeface="Courier New"/>
                        </a:rPr>
                        <a:t>)</a:t>
                      </a:r>
                      <a:endParaRPr sz="500" dirty="0"/>
                    </a:p>
                    <a:p>
                      <a:pPr marL="0" marR="0" lvl="0" indent="0" algn="l" rtl="0">
                        <a:lnSpc>
                          <a:spcPct val="100000"/>
                        </a:lnSpc>
                        <a:spcBef>
                          <a:spcPts val="0"/>
                        </a:spcBef>
                        <a:spcAft>
                          <a:spcPts val="0"/>
                        </a:spcAft>
                        <a:buNone/>
                      </a:pPr>
                      <a:r>
                        <a:rPr lang="en-US" sz="500" u="none" strike="noStrike" cap="none" dirty="0">
                          <a:latin typeface="Courier New"/>
                          <a:ea typeface="Courier New"/>
                          <a:cs typeface="Courier New"/>
                          <a:sym typeface="Courier New"/>
                        </a:rPr>
                        <a:t>Endpoint: </a:t>
                      </a:r>
                      <a:r>
                        <a:rPr lang="en-US" sz="500" u="none" strike="noStrike" cap="none" dirty="0" err="1">
                          <a:latin typeface="Courier New"/>
                          <a:ea typeface="Courier New"/>
                          <a:cs typeface="Courier New"/>
                          <a:sym typeface="Courier New"/>
                        </a:rPr>
                        <a:t>aluout</a:t>
                      </a:r>
                      <a:r>
                        <a:rPr lang="en-US" sz="500" u="none" strike="noStrike" cap="none" dirty="0">
                          <a:latin typeface="Courier New"/>
                          <a:ea typeface="Courier New"/>
                          <a:cs typeface="Courier New"/>
                          <a:sym typeface="Courier New"/>
                        </a:rPr>
                        <a:t>[0] (output port clocked by </a:t>
                      </a:r>
                      <a:r>
                        <a:rPr lang="en-US" sz="500" u="none" strike="noStrike" cap="none" dirty="0" err="1">
                          <a:latin typeface="Courier New"/>
                          <a:ea typeface="Courier New"/>
                          <a:cs typeface="Courier New"/>
                          <a:sym typeface="Courier New"/>
                        </a:rPr>
                        <a:t>clk</a:t>
                      </a:r>
                      <a:r>
                        <a:rPr lang="en-US" sz="500" u="none" strike="noStrike" cap="none" dirty="0">
                          <a:latin typeface="Courier New"/>
                          <a:ea typeface="Courier New"/>
                          <a:cs typeface="Courier New"/>
                          <a:sym typeface="Courier New"/>
                        </a:rPr>
                        <a:t>)</a:t>
                      </a:r>
                      <a:endParaRPr sz="500" dirty="0"/>
                    </a:p>
                    <a:p>
                      <a:pPr marL="0" marR="0" lvl="0" indent="0" algn="l" rtl="0">
                        <a:lnSpc>
                          <a:spcPct val="100000"/>
                        </a:lnSpc>
                        <a:spcBef>
                          <a:spcPts val="0"/>
                        </a:spcBef>
                        <a:spcAft>
                          <a:spcPts val="0"/>
                        </a:spcAft>
                        <a:buNone/>
                      </a:pPr>
                      <a:r>
                        <a:rPr lang="en-US" sz="500" u="none" strike="noStrike" cap="none" dirty="0">
                          <a:latin typeface="Courier New"/>
                          <a:ea typeface="Courier New"/>
                          <a:cs typeface="Courier New"/>
                          <a:sym typeface="Courier New"/>
                        </a:rPr>
                        <a:t>Path Group: </a:t>
                      </a:r>
                      <a:r>
                        <a:rPr lang="en-US" sz="500" u="none" strike="noStrike" cap="none" dirty="0" err="1">
                          <a:latin typeface="Courier New"/>
                          <a:ea typeface="Courier New"/>
                          <a:cs typeface="Courier New"/>
                          <a:sym typeface="Courier New"/>
                        </a:rPr>
                        <a:t>clk</a:t>
                      </a:r>
                      <a:endParaRPr sz="500" dirty="0"/>
                    </a:p>
                    <a:p>
                      <a:pPr marL="0" marR="0" lvl="0" indent="0" algn="l" rtl="0">
                        <a:lnSpc>
                          <a:spcPct val="100000"/>
                        </a:lnSpc>
                        <a:spcBef>
                          <a:spcPts val="0"/>
                        </a:spcBef>
                        <a:spcAft>
                          <a:spcPts val="0"/>
                        </a:spcAft>
                        <a:buNone/>
                      </a:pPr>
                      <a:r>
                        <a:rPr lang="en-US" sz="500" u="none" strike="noStrike" cap="none" dirty="0">
                          <a:latin typeface="Courier New"/>
                          <a:ea typeface="Courier New"/>
                          <a:cs typeface="Courier New"/>
                          <a:sym typeface="Courier New"/>
                        </a:rPr>
                        <a:t>Path Type: max</a:t>
                      </a:r>
                      <a:endParaRPr sz="500" dirty="0"/>
                    </a:p>
                    <a:p>
                      <a:pPr marL="0" marR="0" lvl="0" indent="0" algn="l" rtl="0">
                        <a:lnSpc>
                          <a:spcPct val="100000"/>
                        </a:lnSpc>
                        <a:spcBef>
                          <a:spcPts val="0"/>
                        </a:spcBef>
                        <a:spcAft>
                          <a:spcPts val="0"/>
                        </a:spcAft>
                        <a:buNone/>
                      </a:pPr>
                      <a:endParaRPr sz="500" u="none" strike="noStrike" cap="none" dirty="0">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500" u="none" strike="noStrike" cap="none" dirty="0">
                          <a:latin typeface="Courier New"/>
                          <a:ea typeface="Courier New"/>
                          <a:cs typeface="Courier New"/>
                          <a:sym typeface="Courier New"/>
                        </a:rPr>
                        <a:t>Fanout     Cap    Slew   Delay    Time   Description</a:t>
                      </a:r>
                      <a:endParaRPr sz="500" dirty="0"/>
                    </a:p>
                    <a:p>
                      <a:pPr marL="0" marR="0" lvl="0" indent="0" algn="l" rtl="0">
                        <a:lnSpc>
                          <a:spcPct val="100000"/>
                        </a:lnSpc>
                        <a:spcBef>
                          <a:spcPts val="0"/>
                        </a:spcBef>
                        <a:spcAft>
                          <a:spcPts val="0"/>
                        </a:spcAft>
                        <a:buNone/>
                      </a:pPr>
                      <a:r>
                        <a:rPr lang="en-US" sz="500" u="none" strike="noStrike" cap="none" dirty="0">
                          <a:latin typeface="Courier New"/>
                          <a:ea typeface="Courier New"/>
                          <a:cs typeface="Courier New"/>
                          <a:sym typeface="Courier New"/>
                        </a:rPr>
                        <a:t>-----------------------------------------------------------------------------</a:t>
                      </a:r>
                      <a:endParaRPr sz="500" dirty="0"/>
                    </a:p>
                    <a:p>
                      <a:pPr marL="0" marR="0" lvl="0" indent="0" algn="l" rtl="0">
                        <a:lnSpc>
                          <a:spcPct val="100000"/>
                        </a:lnSpc>
                        <a:spcBef>
                          <a:spcPts val="0"/>
                        </a:spcBef>
                        <a:spcAft>
                          <a:spcPts val="0"/>
                        </a:spcAft>
                        <a:buNone/>
                      </a:pPr>
                      <a:r>
                        <a:rPr lang="en-US" sz="500" u="none" strike="noStrike" cap="none" dirty="0">
                          <a:latin typeface="Courier New"/>
                          <a:ea typeface="Courier New"/>
                          <a:cs typeface="Courier New"/>
                          <a:sym typeface="Courier New"/>
                        </a:rPr>
                        <a:t>                          0.00    0.00   clock </a:t>
                      </a:r>
                      <a:r>
                        <a:rPr lang="en-US" sz="500" u="none" strike="noStrike" cap="none" dirty="0" err="1">
                          <a:latin typeface="Courier New"/>
                          <a:ea typeface="Courier New"/>
                          <a:cs typeface="Courier New"/>
                          <a:sym typeface="Courier New"/>
                        </a:rPr>
                        <a:t>clk</a:t>
                      </a:r>
                      <a:r>
                        <a:rPr lang="en-US" sz="500" u="none" strike="noStrike" cap="none" dirty="0">
                          <a:latin typeface="Courier New"/>
                          <a:ea typeface="Courier New"/>
                          <a:cs typeface="Courier New"/>
                          <a:sym typeface="Courier New"/>
                        </a:rPr>
                        <a:t> (rise edge)</a:t>
                      </a:r>
                      <a:endParaRPr sz="500" dirty="0"/>
                    </a:p>
                    <a:p>
                      <a:pPr marL="0" marR="0" lvl="0" indent="0" algn="l" rtl="0">
                        <a:lnSpc>
                          <a:spcPct val="100000"/>
                        </a:lnSpc>
                        <a:spcBef>
                          <a:spcPts val="0"/>
                        </a:spcBef>
                        <a:spcAft>
                          <a:spcPts val="0"/>
                        </a:spcAft>
                        <a:buNone/>
                      </a:pPr>
                      <a:r>
                        <a:rPr lang="en-US" sz="500" u="none" strike="noStrike" cap="none" dirty="0">
                          <a:latin typeface="Courier New"/>
                          <a:ea typeface="Courier New"/>
                          <a:cs typeface="Courier New"/>
                          <a:sym typeface="Courier New"/>
                        </a:rPr>
                        <a:t>                          0.00    0.00   clock source latency</a:t>
                      </a:r>
                      <a:endParaRPr sz="500" dirty="0"/>
                    </a:p>
                    <a:p>
                      <a:pPr marL="0" marR="0" lvl="0" indent="0" algn="l" rtl="0">
                        <a:lnSpc>
                          <a:spcPct val="100000"/>
                        </a:lnSpc>
                        <a:spcBef>
                          <a:spcPts val="0"/>
                        </a:spcBef>
                        <a:spcAft>
                          <a:spcPts val="0"/>
                        </a:spcAft>
                        <a:buNone/>
                      </a:pPr>
                      <a:r>
                        <a:rPr lang="en-US" sz="500" u="none" strike="noStrike" cap="none" dirty="0">
                          <a:latin typeface="Courier New"/>
                          <a:ea typeface="Courier New"/>
                          <a:cs typeface="Courier New"/>
                          <a:sym typeface="Courier New"/>
                        </a:rPr>
                        <a:t>     1    0.09    0.00    0.00    0.00 ^ </a:t>
                      </a:r>
                      <a:r>
                        <a:rPr lang="en-US" sz="500" u="none" strike="noStrike" cap="none" dirty="0" err="1">
                          <a:latin typeface="Courier New"/>
                          <a:ea typeface="Courier New"/>
                          <a:cs typeface="Courier New"/>
                          <a:sym typeface="Courier New"/>
                        </a:rPr>
                        <a:t>clk</a:t>
                      </a:r>
                      <a:r>
                        <a:rPr lang="en-US" sz="500" u="none" strike="noStrike" cap="none" dirty="0">
                          <a:latin typeface="Courier New"/>
                          <a:ea typeface="Courier New"/>
                          <a:cs typeface="Courier New"/>
                          <a:sym typeface="Courier New"/>
                        </a:rPr>
                        <a:t> (in)</a:t>
                      </a:r>
                      <a:endParaRPr sz="500" dirty="0"/>
                    </a:p>
                    <a:p>
                      <a:pPr marL="0" marR="0" lvl="0" indent="0" algn="l" rtl="0">
                        <a:lnSpc>
                          <a:spcPct val="100000"/>
                        </a:lnSpc>
                        <a:spcBef>
                          <a:spcPts val="0"/>
                        </a:spcBef>
                        <a:spcAft>
                          <a:spcPts val="0"/>
                        </a:spcAft>
                        <a:buNone/>
                      </a:pPr>
                      <a:r>
                        <a:rPr lang="en-US" sz="500" u="none" strike="noStrike" cap="none" dirty="0">
                          <a:latin typeface="Courier New"/>
                          <a:ea typeface="Courier New"/>
                          <a:cs typeface="Courier New"/>
                          <a:sym typeface="Courier New"/>
                        </a:rPr>
                        <a:t>                                         </a:t>
                      </a:r>
                      <a:r>
                        <a:rPr lang="en-US" sz="500" u="none" strike="noStrike" cap="none" dirty="0" err="1">
                          <a:latin typeface="Courier New"/>
                          <a:ea typeface="Courier New"/>
                          <a:cs typeface="Courier New"/>
                          <a:sym typeface="Courier New"/>
                        </a:rPr>
                        <a:t>clk</a:t>
                      </a:r>
                      <a:r>
                        <a:rPr lang="en-US" sz="500" u="none" strike="noStrike" cap="none" dirty="0">
                          <a:latin typeface="Courier New"/>
                          <a:ea typeface="Courier New"/>
                          <a:cs typeface="Courier New"/>
                          <a:sym typeface="Courier New"/>
                        </a:rPr>
                        <a:t> (net)</a:t>
                      </a:r>
                      <a:endParaRPr sz="500" dirty="0"/>
                    </a:p>
                    <a:p>
                      <a:pPr marL="0" marR="0" lvl="0" indent="0" algn="l" rtl="0">
                        <a:lnSpc>
                          <a:spcPct val="100000"/>
                        </a:lnSpc>
                        <a:spcBef>
                          <a:spcPts val="0"/>
                        </a:spcBef>
                        <a:spcAft>
                          <a:spcPts val="0"/>
                        </a:spcAft>
                        <a:buNone/>
                      </a:pPr>
                      <a:r>
                        <a:rPr lang="en-US" sz="500" u="none" strike="noStrike" cap="none" dirty="0">
                          <a:latin typeface="Courier New"/>
                          <a:ea typeface="Courier New"/>
                          <a:cs typeface="Courier New"/>
                          <a:sym typeface="Courier New"/>
                        </a:rPr>
                        <a:t>                  0.00    0.00    0.00 ^ clkbuf_0_clk/A (sky130_fd_sc_hd__clkbuf_16)</a:t>
                      </a:r>
                      <a:endParaRPr sz="500" dirty="0"/>
                    </a:p>
                    <a:p>
                      <a:pPr marL="0" marR="0" lvl="0" indent="0" algn="l" rtl="0">
                        <a:lnSpc>
                          <a:spcPct val="100000"/>
                        </a:lnSpc>
                        <a:spcBef>
                          <a:spcPts val="0"/>
                        </a:spcBef>
                        <a:spcAft>
                          <a:spcPts val="0"/>
                        </a:spcAft>
                        <a:buNone/>
                      </a:pPr>
                      <a:r>
                        <a:rPr lang="en-US" sz="500" u="none" strike="noStrike" cap="none" dirty="0">
                          <a:latin typeface="Courier New"/>
                          <a:ea typeface="Courier New"/>
                          <a:cs typeface="Courier New"/>
                          <a:sym typeface="Courier New"/>
                        </a:rPr>
                        <a:t>     8    0.21    0.22    0.25    0.25 ^ clkbuf_0_clk/X (sky130_fd_sc_hd__clkbuf_16)</a:t>
                      </a:r>
                      <a:endParaRPr sz="500" dirty="0"/>
                    </a:p>
                    <a:p>
                      <a:pPr marL="0" marR="0" lvl="0" indent="0" algn="l" rtl="0">
                        <a:lnSpc>
                          <a:spcPct val="100000"/>
                        </a:lnSpc>
                        <a:spcBef>
                          <a:spcPts val="0"/>
                        </a:spcBef>
                        <a:spcAft>
                          <a:spcPts val="0"/>
                        </a:spcAft>
                        <a:buNone/>
                      </a:pPr>
                      <a:r>
                        <a:rPr lang="en-US" sz="500" u="none" strike="noStrike" cap="none" dirty="0">
                          <a:latin typeface="Courier New"/>
                          <a:ea typeface="Courier New"/>
                          <a:cs typeface="Courier New"/>
                          <a:sym typeface="Courier New"/>
                        </a:rPr>
                        <a:t>                                         clknet_0_clk (net)</a:t>
                      </a:r>
                      <a:endParaRPr sz="500" dirty="0"/>
                    </a:p>
                    <a:p>
                      <a:pPr marL="0" marR="0" lvl="0" indent="0" algn="l" rtl="0">
                        <a:lnSpc>
                          <a:spcPct val="100000"/>
                        </a:lnSpc>
                        <a:spcBef>
                          <a:spcPts val="0"/>
                        </a:spcBef>
                        <a:spcAft>
                          <a:spcPts val="0"/>
                        </a:spcAft>
                        <a:buNone/>
                      </a:pPr>
                      <a:r>
                        <a:rPr lang="en-US" sz="500" u="none" strike="noStrike" cap="none" dirty="0">
                          <a:latin typeface="Courier New"/>
                          <a:ea typeface="Courier New"/>
                          <a:cs typeface="Courier New"/>
                          <a:sym typeface="Courier New"/>
                        </a:rPr>
                        <a:t>                  0.22    0.00    0.25 ^ clkbuf_3_3__f_clk/A (sky130_fd_sc_hd__clkbuf_16)</a:t>
                      </a:r>
                      <a:endParaRPr sz="500" dirty="0"/>
                    </a:p>
                    <a:p>
                      <a:pPr marL="0" marR="0" lvl="0" indent="0" algn="l" rtl="0">
                        <a:lnSpc>
                          <a:spcPct val="100000"/>
                        </a:lnSpc>
                        <a:spcBef>
                          <a:spcPts val="0"/>
                        </a:spcBef>
                        <a:spcAft>
                          <a:spcPts val="0"/>
                        </a:spcAft>
                        <a:buNone/>
                      </a:pPr>
                      <a:r>
                        <a:rPr lang="en-US" sz="500" u="none" strike="noStrike" cap="none" dirty="0">
                          <a:latin typeface="Courier New"/>
                          <a:ea typeface="Courier New"/>
                          <a:cs typeface="Courier New"/>
                          <a:sym typeface="Courier New"/>
                        </a:rPr>
                        <a:t>    17    0.23    0.24    0.34    0.59 ^ clkbuf_3_3__f_clk/X (sky130_fd_sc_hd__clkbuf_16)</a:t>
                      </a:r>
                      <a:endParaRPr sz="500" dirty="0"/>
                    </a:p>
                    <a:p>
                      <a:pPr marL="0" marR="0" lvl="0" indent="0" algn="l" rtl="0">
                        <a:lnSpc>
                          <a:spcPct val="100000"/>
                        </a:lnSpc>
                        <a:spcBef>
                          <a:spcPts val="0"/>
                        </a:spcBef>
                        <a:spcAft>
                          <a:spcPts val="0"/>
                        </a:spcAft>
                        <a:buNone/>
                      </a:pPr>
                      <a:r>
                        <a:rPr lang="en-US" sz="500" u="none" strike="noStrike" cap="none" dirty="0">
                          <a:latin typeface="Courier New"/>
                          <a:ea typeface="Courier New"/>
                          <a:cs typeface="Courier New"/>
                          <a:sym typeface="Courier New"/>
                        </a:rPr>
                        <a:t>                                         clknet_3_3__leaf_clk (net)</a:t>
                      </a:r>
                      <a:endParaRPr sz="500" dirty="0"/>
                    </a:p>
                    <a:p>
                      <a:pPr marL="0" marR="0" lvl="0" indent="0" algn="l" rtl="0">
                        <a:lnSpc>
                          <a:spcPct val="100000"/>
                        </a:lnSpc>
                        <a:spcBef>
                          <a:spcPts val="0"/>
                        </a:spcBef>
                        <a:spcAft>
                          <a:spcPts val="0"/>
                        </a:spcAft>
                        <a:buNone/>
                      </a:pPr>
                      <a:r>
                        <a:rPr lang="en-US" sz="500" u="none" strike="noStrike" cap="none" dirty="0">
                          <a:latin typeface="Courier New"/>
                          <a:ea typeface="Courier New"/>
                          <a:cs typeface="Courier New"/>
                          <a:sym typeface="Courier New"/>
                        </a:rPr>
                        <a:t>                  0.24    0.00    0.59 ^ clkbuf_leaf_47_clk/A (sky130_fd_sc_hd__clkbuf_16)</a:t>
                      </a:r>
                      <a:endParaRPr sz="500" dirty="0"/>
                    </a:p>
                    <a:p>
                      <a:pPr marL="0" marR="0" lvl="0" indent="0" algn="l" rtl="0">
                        <a:lnSpc>
                          <a:spcPct val="100000"/>
                        </a:lnSpc>
                        <a:spcBef>
                          <a:spcPts val="0"/>
                        </a:spcBef>
                        <a:spcAft>
                          <a:spcPts val="0"/>
                        </a:spcAft>
                        <a:buNone/>
                      </a:pPr>
                      <a:r>
                        <a:rPr lang="en-US" sz="500" u="none" strike="noStrike" cap="none" dirty="0">
                          <a:latin typeface="Courier New"/>
                          <a:ea typeface="Courier New"/>
                          <a:cs typeface="Courier New"/>
                          <a:sym typeface="Courier New"/>
                        </a:rPr>
                        <a:t>    11    0.04    0.06    0.20    0.79 ^ clkbuf_leaf_47_clk/X (sky130_fd_sc_hd__clkbuf_16)</a:t>
                      </a:r>
                      <a:endParaRPr sz="500" dirty="0"/>
                    </a:p>
                    <a:p>
                      <a:pPr marL="0" marR="0" lvl="0" indent="0" algn="l" rtl="0">
                        <a:lnSpc>
                          <a:spcPct val="100000"/>
                        </a:lnSpc>
                        <a:spcBef>
                          <a:spcPts val="0"/>
                        </a:spcBef>
                        <a:spcAft>
                          <a:spcPts val="0"/>
                        </a:spcAft>
                        <a:buNone/>
                      </a:pPr>
                      <a:r>
                        <a:rPr lang="en-US" sz="500" u="none" strike="noStrike" cap="none" dirty="0">
                          <a:latin typeface="Courier New"/>
                          <a:ea typeface="Courier New"/>
                          <a:cs typeface="Courier New"/>
                          <a:sym typeface="Courier New"/>
                        </a:rPr>
                        <a:t>                                         clknet_leaf_47_clk (net)</a:t>
                      </a:r>
                      <a:endParaRPr sz="500" dirty="0"/>
                    </a:p>
                    <a:p>
                      <a:pPr marL="0" marR="0" lvl="0" indent="0" algn="l" rtl="0">
                        <a:lnSpc>
                          <a:spcPct val="100000"/>
                        </a:lnSpc>
                        <a:spcBef>
                          <a:spcPts val="0"/>
                        </a:spcBef>
                        <a:spcAft>
                          <a:spcPts val="0"/>
                        </a:spcAft>
                        <a:buNone/>
                      </a:pPr>
                      <a:r>
                        <a:rPr lang="en-US" sz="500" u="none" strike="noStrike" cap="none" dirty="0">
                          <a:latin typeface="Courier New"/>
                          <a:ea typeface="Courier New"/>
                          <a:cs typeface="Courier New"/>
                          <a:sym typeface="Courier New"/>
                        </a:rPr>
                        <a:t>                  0.06    0.00    0.79 ^ </a:t>
                      </a:r>
                      <a:r>
                        <a:rPr lang="en-US" sz="500" u="none" strike="noStrike" cap="none" dirty="0" err="1">
                          <a:latin typeface="Courier New"/>
                          <a:ea typeface="Courier New"/>
                          <a:cs typeface="Courier New"/>
                          <a:sym typeface="Courier New"/>
                        </a:rPr>
                        <a:t>dp.rf.rf</a:t>
                      </a:r>
                      <a:r>
                        <a:rPr lang="en-US" sz="500" u="none" strike="noStrike" cap="none" dirty="0">
                          <a:latin typeface="Courier New"/>
                          <a:ea typeface="Courier New"/>
                          <a:cs typeface="Courier New"/>
                          <a:sym typeface="Courier New"/>
                        </a:rPr>
                        <a:t>[31][3]$_DFFE_PP_/CLK (sky130_fd_sc_hd__dfxtp_2)</a:t>
                      </a:r>
                      <a:endParaRPr sz="500" dirty="0"/>
                    </a:p>
                    <a:p>
                      <a:pPr marL="0" marR="0" lvl="0" indent="0" algn="l" rtl="0">
                        <a:lnSpc>
                          <a:spcPct val="100000"/>
                        </a:lnSpc>
                        <a:spcBef>
                          <a:spcPts val="0"/>
                        </a:spcBef>
                        <a:spcAft>
                          <a:spcPts val="0"/>
                        </a:spcAft>
                        <a:buNone/>
                      </a:pPr>
                      <a:r>
                        <a:rPr lang="en-US" sz="500" u="none" strike="noStrike" cap="none" dirty="0">
                          <a:latin typeface="Courier New"/>
                          <a:ea typeface="Courier New"/>
                          <a:cs typeface="Courier New"/>
                          <a:sym typeface="Courier New"/>
                        </a:rPr>
                        <a:t>     3    0.01    0.03    0.32    1.11 v </a:t>
                      </a:r>
                      <a:r>
                        <a:rPr lang="en-US" sz="500" u="none" strike="noStrike" cap="none" dirty="0" err="1">
                          <a:latin typeface="Courier New"/>
                          <a:ea typeface="Courier New"/>
                          <a:cs typeface="Courier New"/>
                          <a:sym typeface="Courier New"/>
                        </a:rPr>
                        <a:t>dp.rf.rf</a:t>
                      </a:r>
                      <a:r>
                        <a:rPr lang="en-US" sz="500" u="none" strike="noStrike" cap="none" dirty="0">
                          <a:latin typeface="Courier New"/>
                          <a:ea typeface="Courier New"/>
                          <a:cs typeface="Courier New"/>
                          <a:sym typeface="Courier New"/>
                        </a:rPr>
                        <a:t>[31][3]$_DFFE_PP_/Q (sky130_fd_sc_hd__dfxtp_2)</a:t>
                      </a:r>
                      <a:endParaRPr sz="500" dirty="0"/>
                    </a:p>
                    <a:p>
                      <a:pPr marL="0" marR="0" lvl="0" indent="0" algn="l" rtl="0">
                        <a:lnSpc>
                          <a:spcPct val="100000"/>
                        </a:lnSpc>
                        <a:spcBef>
                          <a:spcPts val="0"/>
                        </a:spcBef>
                        <a:spcAft>
                          <a:spcPts val="0"/>
                        </a:spcAft>
                        <a:buNone/>
                      </a:pPr>
                      <a:r>
                        <a:rPr lang="en-US" sz="500" u="none" strike="noStrike" cap="none" dirty="0">
                          <a:latin typeface="Courier New"/>
                          <a:ea typeface="Courier New"/>
                          <a:cs typeface="Courier New"/>
                          <a:sym typeface="Courier New"/>
                        </a:rPr>
                        <a:t>                                         </a:t>
                      </a:r>
                      <a:r>
                        <a:rPr lang="en-US" sz="500" u="none" strike="noStrike" cap="none" dirty="0" err="1">
                          <a:latin typeface="Courier New"/>
                          <a:ea typeface="Courier New"/>
                          <a:cs typeface="Courier New"/>
                          <a:sym typeface="Courier New"/>
                        </a:rPr>
                        <a:t>dp.rf.rf</a:t>
                      </a:r>
                      <a:r>
                        <a:rPr lang="en-US" sz="500" u="none" strike="noStrike" cap="none" dirty="0">
                          <a:latin typeface="Courier New"/>
                          <a:ea typeface="Courier New"/>
                          <a:cs typeface="Courier New"/>
                          <a:sym typeface="Courier New"/>
                        </a:rPr>
                        <a:t>[31][3] (net)</a:t>
                      </a:r>
                      <a:endParaRPr sz="500" u="none" strike="noStrike" cap="none" dirty="0">
                        <a:latin typeface="Courier New"/>
                        <a:ea typeface="Courier New"/>
                        <a:cs typeface="Courier New"/>
                        <a:sym typeface="Courier New"/>
                      </a:endParaRPr>
                    </a:p>
                  </a:txBody>
                  <a:tcPr marL="68588" marR="68588" marT="34294" marB="34294"/>
                </a:tc>
                <a:extLst>
                  <a:ext uri="{0D108BD9-81ED-4DB2-BD59-A6C34878D82A}">
                    <a16:rowId xmlns:a16="http://schemas.microsoft.com/office/drawing/2014/main" val="10004"/>
                  </a:ext>
                </a:extLst>
              </a:tr>
            </a:tbl>
          </a:graphicData>
        </a:graphic>
      </p:graphicFrame>
      <p:sp>
        <p:nvSpPr>
          <p:cNvPr id="2" name="Footer Placeholder 2">
            <a:extLst>
              <a:ext uri="{FF2B5EF4-FFF2-40B4-BE49-F238E27FC236}">
                <a16:creationId xmlns:a16="http://schemas.microsoft.com/office/drawing/2014/main" id="{AEA0EBC7-7F24-1D11-0B0B-393C73E2EBD8}"/>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3" name="Footer Placeholder 2">
            <a:extLst>
              <a:ext uri="{FF2B5EF4-FFF2-40B4-BE49-F238E27FC236}">
                <a16:creationId xmlns:a16="http://schemas.microsoft.com/office/drawing/2014/main" id="{C0D95423-FF54-FEAB-70C5-450F0FDC84B5}"/>
              </a:ext>
            </a:extLst>
          </p:cNvPr>
          <p:cNvSpPr txBox="1">
            <a:spLocks/>
          </p:cNvSpPr>
          <p:nvPr/>
        </p:nvSpPr>
        <p:spPr>
          <a:xfrm>
            <a:off x="2726328" y="6591988"/>
            <a:ext cx="3026079"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Cho Moon, Precision Innovations</a:t>
            </a:r>
            <a:endParaRPr lang="en-IN"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4CF7C3-C170-47BC-912B-4F4294407C9A}"/>
              </a:ext>
            </a:extLst>
          </p:cNvPr>
          <p:cNvSpPr>
            <a:spLocks noGrp="1"/>
          </p:cNvSpPr>
          <p:nvPr>
            <p:ph idx="1"/>
          </p:nvPr>
        </p:nvSpPr>
        <p:spPr>
          <a:xfrm>
            <a:off x="51458" y="838200"/>
            <a:ext cx="9210237" cy="5562601"/>
          </a:xfrm>
        </p:spPr>
        <p:txBody>
          <a:bodyPr/>
          <a:lstStyle/>
          <a:p>
            <a:pPr marL="227013" indent="-227013"/>
            <a:r>
              <a:rPr lang="en-US" dirty="0"/>
              <a:t>Must be able to clean up DRC (design rule check) violations !</a:t>
            </a:r>
          </a:p>
          <a:p>
            <a:pPr lvl="1"/>
            <a:r>
              <a:rPr lang="en-US" dirty="0"/>
              <a:t>Without a </a:t>
            </a:r>
            <a:r>
              <a:rPr lang="en-US" b="1" dirty="0"/>
              <a:t>DRC engine </a:t>
            </a:r>
            <a:r>
              <a:rPr lang="en-US" dirty="0">
                <a:sym typeface="Wingdings" panose="05000000000000000000" pitchFamily="2" charset="2"/>
              </a:rPr>
              <a:t> can’t tell that violations exist !</a:t>
            </a:r>
            <a:endParaRPr lang="en-US" dirty="0"/>
          </a:p>
          <a:p>
            <a:pPr lvl="1"/>
            <a:r>
              <a:rPr lang="en-US" dirty="0"/>
              <a:t>Without violation filtering </a:t>
            </a:r>
            <a:r>
              <a:rPr lang="en-US" dirty="0">
                <a:sym typeface="Wingdings" panose="05000000000000000000" pitchFamily="2" charset="2"/>
              </a:rPr>
              <a:t> have no clue what to </a:t>
            </a:r>
            <a:r>
              <a:rPr lang="en-US" dirty="0" err="1">
                <a:sym typeface="Wingdings" panose="05000000000000000000" pitchFamily="2" charset="2"/>
              </a:rPr>
              <a:t>ripup</a:t>
            </a:r>
            <a:endParaRPr lang="en-US" dirty="0">
              <a:sym typeface="Wingdings" panose="05000000000000000000" pitchFamily="2" charset="2"/>
            </a:endParaRPr>
          </a:p>
          <a:p>
            <a:pPr marL="227013" indent="-227013"/>
            <a:r>
              <a:rPr lang="en-US" dirty="0"/>
              <a:t>Major source of violations: naive </a:t>
            </a:r>
            <a:r>
              <a:rPr lang="en-US" b="1" dirty="0"/>
              <a:t>pin access</a:t>
            </a:r>
          </a:p>
          <a:p>
            <a:pPr lvl="1"/>
            <a:r>
              <a:rPr lang="en-US" dirty="0"/>
              <a:t>On-track access assumption</a:t>
            </a:r>
          </a:p>
          <a:p>
            <a:pPr lvl="1"/>
            <a:r>
              <a:rPr lang="en-US" dirty="0"/>
              <a:t>No inter-cell pin access compatibility check</a:t>
            </a:r>
          </a:p>
          <a:p>
            <a:pPr lvl="1"/>
            <a:r>
              <a:rPr lang="en-US" dirty="0"/>
              <a:t>No accurate modeling of design rules</a:t>
            </a:r>
          </a:p>
          <a:p>
            <a:endParaRPr lang="en-US" dirty="0"/>
          </a:p>
          <a:p>
            <a:pPr marL="227013" indent="-227013"/>
            <a:r>
              <a:rPr lang="en-US" b="1" dirty="0">
                <a:solidFill>
                  <a:srgbClr val="C00000"/>
                </a:solidFill>
              </a:rPr>
              <a:t>DRC engine </a:t>
            </a:r>
            <a:r>
              <a:rPr lang="en-US" dirty="0">
                <a:solidFill>
                  <a:srgbClr val="C00000"/>
                </a:solidFill>
              </a:rPr>
              <a:t>and </a:t>
            </a:r>
            <a:r>
              <a:rPr lang="en-US" b="1" dirty="0">
                <a:solidFill>
                  <a:srgbClr val="C00000"/>
                </a:solidFill>
              </a:rPr>
              <a:t>robust pin access </a:t>
            </a:r>
            <a:r>
              <a:rPr lang="en-US" dirty="0">
                <a:solidFill>
                  <a:srgbClr val="C00000"/>
                </a:solidFill>
              </a:rPr>
              <a:t>are “scuba tanks” </a:t>
            </a:r>
          </a:p>
          <a:p>
            <a:pPr lvl="2"/>
            <a:r>
              <a:rPr lang="en-US" dirty="0"/>
              <a:t>SCUBA: Self-Contained, Underwater, Breathing Apparatus</a:t>
            </a:r>
          </a:p>
        </p:txBody>
      </p:sp>
      <p:sp>
        <p:nvSpPr>
          <p:cNvPr id="3" name="Title 2">
            <a:extLst>
              <a:ext uri="{FF2B5EF4-FFF2-40B4-BE49-F238E27FC236}">
                <a16:creationId xmlns:a16="http://schemas.microsoft.com/office/drawing/2014/main" id="{0A74794E-42DF-4E16-B2FA-EA6EE739AD94}"/>
              </a:ext>
            </a:extLst>
          </p:cNvPr>
          <p:cNvSpPr>
            <a:spLocks noGrp="1"/>
          </p:cNvSpPr>
          <p:nvPr>
            <p:ph type="title"/>
          </p:nvPr>
        </p:nvSpPr>
        <p:spPr/>
        <p:txBody>
          <a:bodyPr/>
          <a:lstStyle/>
          <a:p>
            <a:r>
              <a:rPr lang="en-US" dirty="0"/>
              <a:t>Critical Elements</a:t>
            </a:r>
          </a:p>
        </p:txBody>
      </p:sp>
      <p:sp>
        <p:nvSpPr>
          <p:cNvPr id="4" name="Footer Placeholder 2">
            <a:extLst>
              <a:ext uri="{FF2B5EF4-FFF2-40B4-BE49-F238E27FC236}">
                <a16:creationId xmlns:a16="http://schemas.microsoft.com/office/drawing/2014/main" id="{4C73179C-9E26-2387-B1ED-43237D9463D5}"/>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
        <p:nvSpPr>
          <p:cNvPr id="5" name="Footer Placeholder 2">
            <a:extLst>
              <a:ext uri="{FF2B5EF4-FFF2-40B4-BE49-F238E27FC236}">
                <a16:creationId xmlns:a16="http://schemas.microsoft.com/office/drawing/2014/main" id="{17B3D370-6C01-B6BB-A1BB-5750030D2867}"/>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4385325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8" name="Google Shape;728;p27"/>
          <p:cNvSpPr txBox="1">
            <a:spLocks noGrp="1"/>
          </p:cNvSpPr>
          <p:nvPr>
            <p:ph type="title"/>
          </p:nvPr>
        </p:nvSpPr>
        <p:spPr>
          <a:xfrm>
            <a:off x="170884" y="132548"/>
            <a:ext cx="7886700" cy="415002"/>
          </a:xfrm>
          <a:prstGeom prst="rect">
            <a:avLst/>
          </a:prstGeom>
          <a:noFill/>
          <a:ln>
            <a:noFill/>
          </a:ln>
        </p:spPr>
        <p:txBody>
          <a:bodyPr spcFirstLastPara="1" wrap="square" lIns="68569" tIns="34275" rIns="68569" bIns="34275" anchor="b" anchorCtr="0">
            <a:noAutofit/>
          </a:bodyPr>
          <a:lstStyle/>
          <a:p>
            <a:r>
              <a:rPr lang="en-US" dirty="0"/>
              <a:t>Clock Tree Viewer</a:t>
            </a:r>
            <a:endParaRPr dirty="0"/>
          </a:p>
        </p:txBody>
      </p:sp>
      <p:sp>
        <p:nvSpPr>
          <p:cNvPr id="729" name="Google Shape;729;p27"/>
          <p:cNvSpPr txBox="1"/>
          <p:nvPr/>
        </p:nvSpPr>
        <p:spPr>
          <a:xfrm>
            <a:off x="9875" y="1528287"/>
            <a:ext cx="3403279" cy="2243777"/>
          </a:xfrm>
          <a:prstGeom prst="rect">
            <a:avLst/>
          </a:prstGeom>
          <a:noFill/>
          <a:ln>
            <a:noFill/>
          </a:ln>
        </p:spPr>
        <p:txBody>
          <a:bodyPr spcFirstLastPara="1" wrap="square" lIns="68569" tIns="34275" rIns="68569" bIns="34275" anchor="t" anchorCtr="0">
            <a:noAutofit/>
          </a:bodyPr>
          <a:lstStyle/>
          <a:p>
            <a:pPr marL="95248">
              <a:lnSpc>
                <a:spcPct val="90000"/>
              </a:lnSpc>
              <a:spcBef>
                <a:spcPts val="751"/>
              </a:spcBef>
              <a:buClr>
                <a:srgbClr val="C00000"/>
              </a:buClr>
              <a:buSzPct val="136363"/>
            </a:pPr>
            <a:r>
              <a:rPr lang="en-US" sz="2000" dirty="0">
                <a:solidFill>
                  <a:schemeClr val="dk1"/>
                </a:solidFill>
              </a:rPr>
              <a:t>Open GUI</a:t>
            </a:r>
            <a:endParaRPr sz="1050" dirty="0"/>
          </a:p>
          <a:p>
            <a:pPr marL="515938" lvl="1" indent="-227013">
              <a:lnSpc>
                <a:spcPct val="90000"/>
              </a:lnSpc>
              <a:spcBef>
                <a:spcPts val="375"/>
              </a:spcBef>
              <a:buClr>
                <a:srgbClr val="C00000"/>
              </a:buClr>
              <a:buSzPct val="136363"/>
              <a:buFont typeface="Arial"/>
              <a:buChar char="•"/>
            </a:pPr>
            <a:r>
              <a:rPr lang="en-US" sz="1800" dirty="0" err="1">
                <a:solidFill>
                  <a:schemeClr val="dk1"/>
                </a:solidFill>
              </a:rPr>
              <a:t>gui</a:t>
            </a:r>
            <a:r>
              <a:rPr lang="en-US" sz="1800" dirty="0">
                <a:solidFill>
                  <a:schemeClr val="dk1"/>
                </a:solidFill>
              </a:rPr>
              <a:t>::show</a:t>
            </a:r>
            <a:endParaRPr sz="1050" dirty="0"/>
          </a:p>
          <a:p>
            <a:pPr marL="95248">
              <a:lnSpc>
                <a:spcPct val="90000"/>
              </a:lnSpc>
              <a:spcBef>
                <a:spcPts val="751"/>
              </a:spcBef>
              <a:buClr>
                <a:srgbClr val="C00000"/>
              </a:buClr>
              <a:buSzPct val="136363"/>
            </a:pPr>
            <a:r>
              <a:rPr lang="en-US" sz="2000" dirty="0">
                <a:solidFill>
                  <a:schemeClr val="dk1"/>
                </a:solidFill>
              </a:rPr>
              <a:t>Enable “Clock Tree </a:t>
            </a:r>
            <a:br>
              <a:rPr lang="en-US" sz="2000" dirty="0">
                <a:solidFill>
                  <a:schemeClr val="dk1"/>
                </a:solidFill>
              </a:rPr>
            </a:br>
            <a:r>
              <a:rPr lang="en-US" sz="2000" dirty="0">
                <a:solidFill>
                  <a:schemeClr val="dk1"/>
                </a:solidFill>
              </a:rPr>
              <a:t>Viewer” if not enabled</a:t>
            </a:r>
            <a:endParaRPr sz="1050" dirty="0"/>
          </a:p>
          <a:p>
            <a:pPr marL="95248">
              <a:lnSpc>
                <a:spcPct val="90000"/>
              </a:lnSpc>
              <a:spcBef>
                <a:spcPts val="751"/>
              </a:spcBef>
              <a:buClr>
                <a:srgbClr val="C00000"/>
              </a:buClr>
              <a:buSzPct val="136363"/>
            </a:pPr>
            <a:r>
              <a:rPr lang="en-US" sz="2000" dirty="0">
                <a:solidFill>
                  <a:schemeClr val="dk1"/>
                </a:solidFill>
              </a:rPr>
              <a:t>Clock tree viewer shows latencies at all sinks</a:t>
            </a:r>
            <a:endParaRPr sz="1050" dirty="0"/>
          </a:p>
          <a:p>
            <a:pPr marL="515938" lvl="1" indent="-227013">
              <a:lnSpc>
                <a:spcPct val="90000"/>
              </a:lnSpc>
              <a:spcBef>
                <a:spcPts val="375"/>
              </a:spcBef>
              <a:buClr>
                <a:srgbClr val="C00000"/>
              </a:buClr>
              <a:buSzPct val="136363"/>
              <a:buFont typeface="Arial"/>
              <a:buChar char="•"/>
            </a:pPr>
            <a:r>
              <a:rPr lang="en-US" sz="1800" dirty="0">
                <a:solidFill>
                  <a:schemeClr val="dk1"/>
                </a:solidFill>
              </a:rPr>
              <a:t>Red sinks = FF/latches</a:t>
            </a:r>
            <a:endParaRPr sz="1050" dirty="0"/>
          </a:p>
          <a:p>
            <a:pPr marL="515938" lvl="1" indent="-227013">
              <a:lnSpc>
                <a:spcPct val="90000"/>
              </a:lnSpc>
              <a:spcBef>
                <a:spcPts val="375"/>
              </a:spcBef>
              <a:buClr>
                <a:srgbClr val="C00000"/>
              </a:buClr>
              <a:buSzPct val="136363"/>
              <a:buFont typeface="Arial"/>
              <a:buChar char="•"/>
            </a:pPr>
            <a:r>
              <a:rPr lang="en-US" sz="1800" dirty="0">
                <a:solidFill>
                  <a:schemeClr val="dk1"/>
                </a:solidFill>
              </a:rPr>
              <a:t>Green sinks = macros</a:t>
            </a:r>
            <a:endParaRPr sz="1050" dirty="0"/>
          </a:p>
          <a:p>
            <a:pPr marL="742950" lvl="2" indent="-227013">
              <a:lnSpc>
                <a:spcPct val="90000"/>
              </a:lnSpc>
              <a:spcBef>
                <a:spcPts val="375"/>
              </a:spcBef>
              <a:buClr>
                <a:srgbClr val="C00000"/>
              </a:buClr>
              <a:buSzPct val="136363"/>
              <a:buFont typeface="Arial"/>
              <a:buChar char="•"/>
            </a:pPr>
            <a:r>
              <a:rPr lang="en-US" dirty="0">
                <a:solidFill>
                  <a:schemeClr val="dk1"/>
                </a:solidFill>
              </a:rPr>
              <a:t>Insertion delays are added </a:t>
            </a:r>
            <a:br>
              <a:rPr lang="en-US" dirty="0">
                <a:solidFill>
                  <a:schemeClr val="dk1"/>
                </a:solidFill>
              </a:rPr>
            </a:br>
            <a:r>
              <a:rPr lang="en-US" dirty="0">
                <a:solidFill>
                  <a:schemeClr val="dk1"/>
                </a:solidFill>
              </a:rPr>
              <a:t>to macro sinks</a:t>
            </a:r>
            <a:endParaRPr sz="1100" dirty="0"/>
          </a:p>
        </p:txBody>
      </p:sp>
      <p:pic>
        <p:nvPicPr>
          <p:cNvPr id="730" name="Google Shape;730;p27"/>
          <p:cNvPicPr preferRelativeResize="0"/>
          <p:nvPr/>
        </p:nvPicPr>
        <p:blipFill rotWithShape="1">
          <a:blip r:embed="rId3">
            <a:alphaModFix/>
          </a:blip>
          <a:srcRect l="2065" r="2937" b="3333"/>
          <a:stretch/>
        </p:blipFill>
        <p:spPr>
          <a:xfrm>
            <a:off x="3123010" y="1095191"/>
            <a:ext cx="2606040" cy="1988820"/>
          </a:xfrm>
          <a:prstGeom prst="rect">
            <a:avLst/>
          </a:prstGeom>
          <a:noFill/>
          <a:ln>
            <a:noFill/>
          </a:ln>
        </p:spPr>
      </p:pic>
      <p:pic>
        <p:nvPicPr>
          <p:cNvPr id="731" name="Google Shape;731;p27"/>
          <p:cNvPicPr preferRelativeResize="0"/>
          <p:nvPr/>
        </p:nvPicPr>
        <p:blipFill rotWithShape="1">
          <a:blip r:embed="rId4">
            <a:alphaModFix/>
          </a:blip>
          <a:srcRect/>
          <a:stretch/>
        </p:blipFill>
        <p:spPr>
          <a:xfrm>
            <a:off x="5888517" y="1780863"/>
            <a:ext cx="3118719" cy="2743200"/>
          </a:xfrm>
          <a:prstGeom prst="rect">
            <a:avLst/>
          </a:prstGeom>
          <a:noFill/>
          <a:ln>
            <a:noFill/>
          </a:ln>
        </p:spPr>
      </p:pic>
      <p:pic>
        <p:nvPicPr>
          <p:cNvPr id="732" name="Google Shape;732;p27"/>
          <p:cNvPicPr preferRelativeResize="0"/>
          <p:nvPr/>
        </p:nvPicPr>
        <p:blipFill rotWithShape="1">
          <a:blip r:embed="rId5">
            <a:alphaModFix/>
          </a:blip>
          <a:srcRect/>
          <a:stretch/>
        </p:blipFill>
        <p:spPr>
          <a:xfrm>
            <a:off x="4464070" y="3505399"/>
            <a:ext cx="1154177" cy="1371600"/>
          </a:xfrm>
          <a:prstGeom prst="rect">
            <a:avLst/>
          </a:prstGeom>
          <a:noFill/>
          <a:ln>
            <a:noFill/>
          </a:ln>
        </p:spPr>
      </p:pic>
      <p:sp>
        <p:nvSpPr>
          <p:cNvPr id="733" name="Google Shape;733;p27"/>
          <p:cNvSpPr/>
          <p:nvPr/>
        </p:nvSpPr>
        <p:spPr>
          <a:xfrm rot="-5877658">
            <a:off x="3156474" y="2084522"/>
            <a:ext cx="267421" cy="1124087"/>
          </a:xfrm>
          <a:prstGeom prst="downArrow">
            <a:avLst>
              <a:gd name="adj1" fmla="val 50000"/>
              <a:gd name="adj2" fmla="val 50000"/>
            </a:avLst>
          </a:prstGeom>
          <a:solidFill>
            <a:srgbClr val="FFFF00">
              <a:alpha val="49803"/>
            </a:srgbClr>
          </a:solidFill>
          <a:ln w="25400" cap="flat" cmpd="sng">
            <a:solidFill>
              <a:srgbClr val="FFFF00">
                <a:alpha val="29803"/>
              </a:srgbClr>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endParaRPr>
          </a:p>
        </p:txBody>
      </p:sp>
      <p:sp>
        <p:nvSpPr>
          <p:cNvPr id="734" name="Google Shape;734;p27"/>
          <p:cNvSpPr/>
          <p:nvPr/>
        </p:nvSpPr>
        <p:spPr>
          <a:xfrm>
            <a:off x="3827495" y="2436302"/>
            <a:ext cx="1221059" cy="240283"/>
          </a:xfrm>
          <a:prstGeom prst="ellipse">
            <a:avLst/>
          </a:prstGeom>
          <a:noFill/>
          <a:ln w="25400" cap="flat" cmpd="sng">
            <a:solidFill>
              <a:srgbClr val="FFFF0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endParaRPr>
          </a:p>
        </p:txBody>
      </p:sp>
      <p:cxnSp>
        <p:nvCxnSpPr>
          <p:cNvPr id="735" name="Google Shape;735;p27"/>
          <p:cNvCxnSpPr/>
          <p:nvPr/>
        </p:nvCxnSpPr>
        <p:spPr>
          <a:xfrm rot="10800000" flipH="1">
            <a:off x="2897483" y="3844955"/>
            <a:ext cx="1592394" cy="267629"/>
          </a:xfrm>
          <a:prstGeom prst="straightConnector1">
            <a:avLst/>
          </a:prstGeom>
          <a:noFill/>
          <a:ln w="25400" cap="flat" cmpd="sng">
            <a:solidFill>
              <a:schemeClr val="accent3">
                <a:lumMod val="75000"/>
              </a:schemeClr>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736" name="Google Shape;736;p27"/>
          <p:cNvCxnSpPr/>
          <p:nvPr/>
        </p:nvCxnSpPr>
        <p:spPr>
          <a:xfrm>
            <a:off x="2897484" y="4112584"/>
            <a:ext cx="2054054" cy="50180"/>
          </a:xfrm>
          <a:prstGeom prst="straightConnector1">
            <a:avLst/>
          </a:prstGeom>
          <a:noFill/>
          <a:ln w="25400" cap="flat" cmpd="sng">
            <a:solidFill>
              <a:schemeClr val="accent3">
                <a:lumMod val="75000"/>
              </a:schemeClr>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737" name="Google Shape;737;p27"/>
          <p:cNvCxnSpPr/>
          <p:nvPr/>
        </p:nvCxnSpPr>
        <p:spPr>
          <a:xfrm>
            <a:off x="2909553" y="4112583"/>
            <a:ext cx="2647496" cy="163644"/>
          </a:xfrm>
          <a:prstGeom prst="straightConnector1">
            <a:avLst/>
          </a:prstGeom>
          <a:noFill/>
          <a:ln w="25400" cap="flat" cmpd="sng">
            <a:solidFill>
              <a:schemeClr val="accent3">
                <a:lumMod val="75000"/>
              </a:schemeClr>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738" name="Google Shape;738;p27"/>
          <p:cNvCxnSpPr/>
          <p:nvPr/>
        </p:nvCxnSpPr>
        <p:spPr>
          <a:xfrm>
            <a:off x="2909553" y="4110842"/>
            <a:ext cx="2647496" cy="562091"/>
          </a:xfrm>
          <a:prstGeom prst="straightConnector1">
            <a:avLst/>
          </a:prstGeom>
          <a:noFill/>
          <a:ln w="25400" cap="flat" cmpd="sng">
            <a:solidFill>
              <a:schemeClr val="accent3">
                <a:lumMod val="75000"/>
              </a:schemeClr>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739" name="Google Shape;739;p27"/>
          <p:cNvCxnSpPr/>
          <p:nvPr/>
        </p:nvCxnSpPr>
        <p:spPr>
          <a:xfrm>
            <a:off x="2897484" y="4107182"/>
            <a:ext cx="2097544" cy="434933"/>
          </a:xfrm>
          <a:prstGeom prst="straightConnector1">
            <a:avLst/>
          </a:prstGeom>
          <a:noFill/>
          <a:ln w="25400" cap="flat" cmpd="sng">
            <a:solidFill>
              <a:schemeClr val="accent3">
                <a:lumMod val="75000"/>
              </a:schemeClr>
            </a:solidFill>
            <a:prstDash val="solid"/>
            <a:round/>
            <a:headEnd type="none" w="sm" len="sm"/>
            <a:tailEnd type="triangle" w="med" len="med"/>
          </a:ln>
          <a:effectLst>
            <a:outerShdw blurRad="40000" dist="20000" dir="5400000" rotWithShape="0">
              <a:srgbClr val="000000">
                <a:alpha val="37647"/>
              </a:srgbClr>
            </a:outerShdw>
          </a:effectLst>
        </p:spPr>
      </p:cxnSp>
      <p:sp>
        <p:nvSpPr>
          <p:cNvPr id="2" name="Footer Placeholder 2">
            <a:extLst>
              <a:ext uri="{FF2B5EF4-FFF2-40B4-BE49-F238E27FC236}">
                <a16:creationId xmlns:a16="http://schemas.microsoft.com/office/drawing/2014/main" id="{FAE44D8E-18D6-8E90-E3D8-B7E9575FCDE7}"/>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3" name="Footer Placeholder 2">
            <a:extLst>
              <a:ext uri="{FF2B5EF4-FFF2-40B4-BE49-F238E27FC236}">
                <a16:creationId xmlns:a16="http://schemas.microsoft.com/office/drawing/2014/main" id="{317C1C7B-EA5C-24B8-DBD1-18EB15F9982A}"/>
              </a:ext>
            </a:extLst>
          </p:cNvPr>
          <p:cNvSpPr txBox="1">
            <a:spLocks/>
          </p:cNvSpPr>
          <p:nvPr/>
        </p:nvSpPr>
        <p:spPr>
          <a:xfrm>
            <a:off x="2726328" y="6591988"/>
            <a:ext cx="3026079"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Cho Moon, Precision Innovations</a:t>
            </a:r>
            <a:endParaRPr lang="en-IN"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9">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29">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29">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29">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3" grpId="0" animBg="1"/>
      <p:bldP spid="73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9A5578CD-0106-40E2-A305-75BFBABA7FEF}"/>
              </a:ext>
            </a:extLst>
          </p:cNvPr>
          <p:cNvSpPr>
            <a:spLocks noGrp="1" noChangeArrowheads="1"/>
          </p:cNvSpPr>
          <p:nvPr>
            <p:ph type="title"/>
          </p:nvPr>
        </p:nvSpPr>
        <p:spPr/>
        <p:txBody>
          <a:bodyPr/>
          <a:lstStyle/>
          <a:p>
            <a:r>
              <a:rPr lang="en-US" dirty="0"/>
              <a:t>Generalized H-Tree Concept</a:t>
            </a:r>
            <a:endParaRPr lang="en-US" altLang="en-US" dirty="0"/>
          </a:p>
        </p:txBody>
      </p:sp>
      <p:sp>
        <p:nvSpPr>
          <p:cNvPr id="3" name="Content Placeholder 2">
            <a:extLst>
              <a:ext uri="{FF2B5EF4-FFF2-40B4-BE49-F238E27FC236}">
                <a16:creationId xmlns:a16="http://schemas.microsoft.com/office/drawing/2014/main" id="{39A13D55-09AB-44D8-AC1A-8016ED106D13}"/>
              </a:ext>
            </a:extLst>
          </p:cNvPr>
          <p:cNvSpPr>
            <a:spLocks noGrp="1" noChangeArrowheads="1"/>
          </p:cNvSpPr>
          <p:nvPr>
            <p:ph idx="4294967295"/>
          </p:nvPr>
        </p:nvSpPr>
        <p:spPr>
          <a:xfrm>
            <a:off x="841" y="660400"/>
            <a:ext cx="8153400" cy="893763"/>
          </a:xfrm>
        </p:spPr>
        <p:txBody>
          <a:bodyPr/>
          <a:lstStyle/>
          <a:p>
            <a:pPr marL="179388" lvl="1" indent="-179388"/>
            <a:r>
              <a:rPr lang="en-US" altLang="en-US" dirty="0"/>
              <a:t>Structured clock trees</a:t>
            </a:r>
          </a:p>
          <a:p>
            <a:pPr marL="0" lvl="1" indent="0">
              <a:buNone/>
            </a:pPr>
            <a:r>
              <a:rPr lang="en-US" altLang="en-US" sz="900" dirty="0">
                <a:solidFill>
                  <a:srgbClr val="254061"/>
                </a:solidFill>
              </a:rPr>
              <a:t>K. Han, A. B. Kahng and J. Li, "Optimal Generalized H-Tree Topology and Buffering for High-Performance and Low-Power Clock Distribution", </a:t>
            </a:r>
            <a:r>
              <a:rPr lang="en-US" altLang="en-US" sz="900" i="1" dirty="0">
                <a:solidFill>
                  <a:srgbClr val="254061"/>
                </a:solidFill>
              </a:rPr>
              <a:t>IEEE Transactions on Computer-Aided Design of Integrated Circuits and Systems</a:t>
            </a:r>
            <a:r>
              <a:rPr lang="en-US" altLang="en-US" sz="900" dirty="0">
                <a:solidFill>
                  <a:srgbClr val="254061"/>
                </a:solidFill>
              </a:rPr>
              <a:t>  </a:t>
            </a:r>
            <a:r>
              <a:rPr lang="en-US" sz="900" b="1" dirty="0">
                <a:solidFill>
                  <a:srgbClr val="254061"/>
                </a:solidFill>
                <a:hlinkClick r:id="rId4">
                  <a:extLst>
                    <a:ext uri="{A12FA001-AC4F-418D-AE19-62706E023703}">
                      <ahyp:hlinkClr xmlns:ahyp="http://schemas.microsoft.com/office/drawing/2018/hyperlinkcolor" val="tx"/>
                    </a:ext>
                  </a:extLst>
                </a:hlinkClick>
              </a:rPr>
              <a:t>https://vlsicad.ucsd.edu/Publications/Journals/j128.pdf</a:t>
            </a:r>
            <a:r>
              <a:rPr lang="en-US" altLang="en-US" sz="900" dirty="0">
                <a:solidFill>
                  <a:srgbClr val="254061"/>
                </a:solidFill>
              </a:rPr>
              <a:t>.</a:t>
            </a:r>
            <a:endParaRPr lang="en-US" altLang="en-US" sz="2800" dirty="0"/>
          </a:p>
          <a:p>
            <a:endParaRPr lang="en-US" altLang="en-US" dirty="0"/>
          </a:p>
        </p:txBody>
      </p:sp>
      <p:grpSp>
        <p:nvGrpSpPr>
          <p:cNvPr id="167" name="Group 166">
            <a:extLst>
              <a:ext uri="{FF2B5EF4-FFF2-40B4-BE49-F238E27FC236}">
                <a16:creationId xmlns:a16="http://schemas.microsoft.com/office/drawing/2014/main" id="{0D0BFD57-A5D8-4C4E-9253-335C02F8BDAA}"/>
              </a:ext>
            </a:extLst>
          </p:cNvPr>
          <p:cNvGrpSpPr>
            <a:grpSpLocks/>
          </p:cNvGrpSpPr>
          <p:nvPr/>
        </p:nvGrpSpPr>
        <p:grpSpPr bwMode="auto">
          <a:xfrm>
            <a:off x="235432" y="1637641"/>
            <a:ext cx="1981200" cy="1676400"/>
            <a:chOff x="1981200" y="1143000"/>
            <a:chExt cx="4114800" cy="4114800"/>
          </a:xfrm>
        </p:grpSpPr>
        <p:sp>
          <p:nvSpPr>
            <p:cNvPr id="168" name="Rectangle 167">
              <a:extLst>
                <a:ext uri="{FF2B5EF4-FFF2-40B4-BE49-F238E27FC236}">
                  <a16:creationId xmlns:a16="http://schemas.microsoft.com/office/drawing/2014/main" id="{8B6AE404-1673-46DD-B2D9-5FBD0265E96F}"/>
                </a:ext>
              </a:extLst>
            </p:cNvPr>
            <p:cNvSpPr/>
            <p:nvPr/>
          </p:nvSpPr>
          <p:spPr>
            <a:xfrm>
              <a:off x="1981200" y="1143000"/>
              <a:ext cx="4114800" cy="411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69" name="Straight Connector 168">
              <a:extLst>
                <a:ext uri="{FF2B5EF4-FFF2-40B4-BE49-F238E27FC236}">
                  <a16:creationId xmlns:a16="http://schemas.microsoft.com/office/drawing/2014/main" id="{E71346B8-E0E5-40E4-99D9-7E075289E038}"/>
                </a:ext>
              </a:extLst>
            </p:cNvPr>
            <p:cNvCxnSpPr/>
            <p:nvPr/>
          </p:nvCxnSpPr>
          <p:spPr>
            <a:xfrm>
              <a:off x="3009900" y="3044536"/>
              <a:ext cx="2057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F488C22-C1A4-4281-8894-7E326C97A07F}"/>
                </a:ext>
              </a:extLst>
            </p:cNvPr>
            <p:cNvCxnSpPr/>
            <p:nvPr/>
          </p:nvCxnSpPr>
          <p:spPr>
            <a:xfrm rot="5400000">
              <a:off x="1981200" y="3036743"/>
              <a:ext cx="2057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538AD6F9-F926-40B2-817A-0A780DEA5426}"/>
                </a:ext>
              </a:extLst>
            </p:cNvPr>
            <p:cNvCxnSpPr/>
            <p:nvPr/>
          </p:nvCxnSpPr>
          <p:spPr>
            <a:xfrm rot="5400000">
              <a:off x="4038600" y="3044536"/>
              <a:ext cx="2057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8FA9725-4752-4138-BC30-E5A9E9450524}"/>
                </a:ext>
              </a:extLst>
            </p:cNvPr>
            <p:cNvCxnSpPr/>
            <p:nvPr/>
          </p:nvCxnSpPr>
          <p:spPr>
            <a:xfrm>
              <a:off x="4549654" y="4077132"/>
              <a:ext cx="103529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632206AE-C2A8-4819-A75F-C2D42341E847}"/>
                </a:ext>
              </a:extLst>
            </p:cNvPr>
            <p:cNvCxnSpPr/>
            <p:nvPr/>
          </p:nvCxnSpPr>
          <p:spPr>
            <a:xfrm>
              <a:off x="2492254" y="2008043"/>
              <a:ext cx="103529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9BA7181-3296-4BDA-8BBA-2C1102B437CD}"/>
                </a:ext>
              </a:extLst>
            </p:cNvPr>
            <p:cNvCxnSpPr/>
            <p:nvPr/>
          </p:nvCxnSpPr>
          <p:spPr>
            <a:xfrm>
              <a:off x="2492254" y="4077132"/>
              <a:ext cx="103529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442E95A-F876-429A-A8F0-0D62C2A1002C}"/>
                </a:ext>
              </a:extLst>
            </p:cNvPr>
            <p:cNvCxnSpPr/>
            <p:nvPr/>
          </p:nvCxnSpPr>
          <p:spPr>
            <a:xfrm rot="5400000">
              <a:off x="5081838" y="4079081"/>
              <a:ext cx="10325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B3F60EF-EBAC-4AEA-A2EF-1A191D86AA67}"/>
                </a:ext>
              </a:extLst>
            </p:cNvPr>
            <p:cNvCxnSpPr/>
            <p:nvPr/>
          </p:nvCxnSpPr>
          <p:spPr>
            <a:xfrm rot="5400000">
              <a:off x="4033355" y="4079081"/>
              <a:ext cx="10325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5881194-3EA3-46E6-960A-325835B779F9}"/>
                </a:ext>
              </a:extLst>
            </p:cNvPr>
            <p:cNvCxnSpPr/>
            <p:nvPr/>
          </p:nvCxnSpPr>
          <p:spPr>
            <a:xfrm>
              <a:off x="5340962" y="3562782"/>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CA4FFDF-0000-4DFE-8503-A41CAB6C615B}"/>
                </a:ext>
              </a:extLst>
            </p:cNvPr>
            <p:cNvCxnSpPr/>
            <p:nvPr/>
          </p:nvCxnSpPr>
          <p:spPr>
            <a:xfrm>
              <a:off x="5340962" y="4610966"/>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295077A-9DC6-4603-A473-53D76F772479}"/>
                </a:ext>
              </a:extLst>
            </p:cNvPr>
            <p:cNvCxnSpPr/>
            <p:nvPr/>
          </p:nvCxnSpPr>
          <p:spPr>
            <a:xfrm>
              <a:off x="4275992" y="3574473"/>
              <a:ext cx="5110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66CA0B1-51A2-4289-9F46-54A089D3C93A}"/>
                </a:ext>
              </a:extLst>
            </p:cNvPr>
            <p:cNvCxnSpPr/>
            <p:nvPr/>
          </p:nvCxnSpPr>
          <p:spPr>
            <a:xfrm>
              <a:off x="4308963" y="4603173"/>
              <a:ext cx="5110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0324740-DEDC-4DE1-97ED-9DA8ABEA2F0C}"/>
                </a:ext>
              </a:extLst>
            </p:cNvPr>
            <p:cNvCxnSpPr/>
            <p:nvPr/>
          </p:nvCxnSpPr>
          <p:spPr>
            <a:xfrm>
              <a:off x="4543060" y="2011939"/>
              <a:ext cx="103529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9AA870C-7E34-41B3-9B73-0A4B755B5E76}"/>
                </a:ext>
              </a:extLst>
            </p:cNvPr>
            <p:cNvCxnSpPr/>
            <p:nvPr/>
          </p:nvCxnSpPr>
          <p:spPr>
            <a:xfrm rot="5400000">
              <a:off x="5075243" y="2013887"/>
              <a:ext cx="10325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B8F2D8CD-F2F4-4E61-A5F7-E7A4E4B4E92F}"/>
                </a:ext>
              </a:extLst>
            </p:cNvPr>
            <p:cNvCxnSpPr/>
            <p:nvPr/>
          </p:nvCxnSpPr>
          <p:spPr>
            <a:xfrm rot="5400000">
              <a:off x="4026761" y="2013887"/>
              <a:ext cx="10325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47BEF27-6ADC-4E95-9814-24C59BBCA8DB}"/>
                </a:ext>
              </a:extLst>
            </p:cNvPr>
            <p:cNvCxnSpPr/>
            <p:nvPr/>
          </p:nvCxnSpPr>
          <p:spPr>
            <a:xfrm>
              <a:off x="5334367" y="1497589"/>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97EAF88-BD0D-475B-A7CA-B976B8736B6D}"/>
                </a:ext>
              </a:extLst>
            </p:cNvPr>
            <p:cNvCxnSpPr/>
            <p:nvPr/>
          </p:nvCxnSpPr>
          <p:spPr>
            <a:xfrm>
              <a:off x="5334367" y="2545773"/>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6276E5DD-D109-4C23-902F-6FEC6F8C0D51}"/>
                </a:ext>
              </a:extLst>
            </p:cNvPr>
            <p:cNvCxnSpPr/>
            <p:nvPr/>
          </p:nvCxnSpPr>
          <p:spPr>
            <a:xfrm>
              <a:off x="4269398" y="1509280"/>
              <a:ext cx="5110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AA70061-EC72-40F0-A980-8DCBDCA4E553}"/>
                </a:ext>
              </a:extLst>
            </p:cNvPr>
            <p:cNvCxnSpPr/>
            <p:nvPr/>
          </p:nvCxnSpPr>
          <p:spPr>
            <a:xfrm>
              <a:off x="4302369" y="2537980"/>
              <a:ext cx="5110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BE3840BB-FC1D-43DE-B5E9-782966FFAA1B}"/>
                </a:ext>
              </a:extLst>
            </p:cNvPr>
            <p:cNvCxnSpPr/>
            <p:nvPr/>
          </p:nvCxnSpPr>
          <p:spPr>
            <a:xfrm>
              <a:off x="2485660" y="4081030"/>
              <a:ext cx="10319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55B067B-3A74-4E40-9DA4-9B3CA2E19485}"/>
                </a:ext>
              </a:extLst>
            </p:cNvPr>
            <p:cNvCxnSpPr/>
            <p:nvPr/>
          </p:nvCxnSpPr>
          <p:spPr>
            <a:xfrm rot="5400000">
              <a:off x="3014545" y="4079081"/>
              <a:ext cx="10325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5464F7D-6C0A-40E2-9E96-688432FE5850}"/>
                </a:ext>
              </a:extLst>
            </p:cNvPr>
            <p:cNvCxnSpPr/>
            <p:nvPr/>
          </p:nvCxnSpPr>
          <p:spPr>
            <a:xfrm rot="5400000">
              <a:off x="1969361" y="4079081"/>
              <a:ext cx="10325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31D9BBDC-B189-460C-8CB2-235703697D69}"/>
                </a:ext>
              </a:extLst>
            </p:cNvPr>
            <p:cNvCxnSpPr/>
            <p:nvPr/>
          </p:nvCxnSpPr>
          <p:spPr>
            <a:xfrm>
              <a:off x="3276967" y="3562782"/>
              <a:ext cx="5110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5186E24-7285-4615-ABA4-3C93F5B71003}"/>
                </a:ext>
              </a:extLst>
            </p:cNvPr>
            <p:cNvCxnSpPr/>
            <p:nvPr/>
          </p:nvCxnSpPr>
          <p:spPr>
            <a:xfrm>
              <a:off x="3276967" y="4610966"/>
              <a:ext cx="5110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FE902A55-5CAC-4E69-ABA9-623BE9256659}"/>
                </a:ext>
              </a:extLst>
            </p:cNvPr>
            <p:cNvCxnSpPr/>
            <p:nvPr/>
          </p:nvCxnSpPr>
          <p:spPr>
            <a:xfrm>
              <a:off x="2208702" y="3574473"/>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F13E4BB-836E-4F86-9AA6-9C0DF38A2AA9}"/>
                </a:ext>
              </a:extLst>
            </p:cNvPr>
            <p:cNvCxnSpPr/>
            <p:nvPr/>
          </p:nvCxnSpPr>
          <p:spPr>
            <a:xfrm>
              <a:off x="2241673" y="4603173"/>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E237E985-B3C5-4F3B-AC70-F43FC738651F}"/>
                </a:ext>
              </a:extLst>
            </p:cNvPr>
            <p:cNvCxnSpPr/>
            <p:nvPr/>
          </p:nvCxnSpPr>
          <p:spPr>
            <a:xfrm>
              <a:off x="2485660" y="2008043"/>
              <a:ext cx="10319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43ABE00-DF82-4F02-9E2B-A88C74764E1C}"/>
                </a:ext>
              </a:extLst>
            </p:cNvPr>
            <p:cNvCxnSpPr/>
            <p:nvPr/>
          </p:nvCxnSpPr>
          <p:spPr>
            <a:xfrm rot="5400000">
              <a:off x="3014545" y="2006094"/>
              <a:ext cx="10325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4182028-F2AE-4814-83A4-8F91AB6C4078}"/>
                </a:ext>
              </a:extLst>
            </p:cNvPr>
            <p:cNvCxnSpPr/>
            <p:nvPr/>
          </p:nvCxnSpPr>
          <p:spPr>
            <a:xfrm rot="5400000">
              <a:off x="1969361" y="2006094"/>
              <a:ext cx="10325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23BA6C0-9973-4F8F-BAC1-8CDA7CDB32AC}"/>
                </a:ext>
              </a:extLst>
            </p:cNvPr>
            <p:cNvCxnSpPr/>
            <p:nvPr/>
          </p:nvCxnSpPr>
          <p:spPr>
            <a:xfrm>
              <a:off x="3276967" y="1489795"/>
              <a:ext cx="5110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A5FAF923-8353-47DB-AFE9-6A2F7640DF55}"/>
                </a:ext>
              </a:extLst>
            </p:cNvPr>
            <p:cNvCxnSpPr/>
            <p:nvPr/>
          </p:nvCxnSpPr>
          <p:spPr>
            <a:xfrm>
              <a:off x="3276967" y="2541875"/>
              <a:ext cx="5110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A839943-00FC-4F83-8D1E-BB966B731269}"/>
                </a:ext>
              </a:extLst>
            </p:cNvPr>
            <p:cNvCxnSpPr/>
            <p:nvPr/>
          </p:nvCxnSpPr>
          <p:spPr>
            <a:xfrm>
              <a:off x="2208702" y="1501486"/>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5CF2920-1280-44BD-9FBE-D84CA93D384B}"/>
                </a:ext>
              </a:extLst>
            </p:cNvPr>
            <p:cNvCxnSpPr/>
            <p:nvPr/>
          </p:nvCxnSpPr>
          <p:spPr>
            <a:xfrm>
              <a:off x="2241673" y="2534082"/>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42629E44-34C6-4F9C-A32F-F6F2F23891FD}"/>
              </a:ext>
            </a:extLst>
          </p:cNvPr>
          <p:cNvGrpSpPr>
            <a:grpSpLocks/>
          </p:cNvGrpSpPr>
          <p:nvPr/>
        </p:nvGrpSpPr>
        <p:grpSpPr bwMode="auto">
          <a:xfrm>
            <a:off x="2592870" y="1637641"/>
            <a:ext cx="1938337" cy="1676400"/>
            <a:chOff x="1981200" y="1143000"/>
            <a:chExt cx="4114800" cy="4114800"/>
          </a:xfrm>
        </p:grpSpPr>
        <p:sp>
          <p:nvSpPr>
            <p:cNvPr id="203" name="Rectangle 202">
              <a:extLst>
                <a:ext uri="{FF2B5EF4-FFF2-40B4-BE49-F238E27FC236}">
                  <a16:creationId xmlns:a16="http://schemas.microsoft.com/office/drawing/2014/main" id="{C74E72E6-79A4-4098-87B8-96FB3F6C1949}"/>
                </a:ext>
              </a:extLst>
            </p:cNvPr>
            <p:cNvSpPr/>
            <p:nvPr/>
          </p:nvSpPr>
          <p:spPr>
            <a:xfrm>
              <a:off x="1981200" y="1143000"/>
              <a:ext cx="4114800" cy="411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04" name="Straight Connector 203">
              <a:extLst>
                <a:ext uri="{FF2B5EF4-FFF2-40B4-BE49-F238E27FC236}">
                  <a16:creationId xmlns:a16="http://schemas.microsoft.com/office/drawing/2014/main" id="{DB57D1F4-C81B-4E4B-A991-35AF79684891}"/>
                </a:ext>
              </a:extLst>
            </p:cNvPr>
            <p:cNvCxnSpPr/>
            <p:nvPr/>
          </p:nvCxnSpPr>
          <p:spPr>
            <a:xfrm>
              <a:off x="2217102" y="3044536"/>
              <a:ext cx="36429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7DABBBE2-B88A-410F-B571-0FF9E97A7420}"/>
                </a:ext>
              </a:extLst>
            </p:cNvPr>
            <p:cNvCxnSpPr/>
            <p:nvPr/>
          </p:nvCxnSpPr>
          <p:spPr>
            <a:xfrm rot="5400000">
              <a:off x="2094938" y="3009466"/>
              <a:ext cx="2057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8140223B-A8F4-41EF-A010-E34DAE2E8FED}"/>
                </a:ext>
              </a:extLst>
            </p:cNvPr>
            <p:cNvCxnSpPr/>
            <p:nvPr/>
          </p:nvCxnSpPr>
          <p:spPr>
            <a:xfrm rot="5400000">
              <a:off x="3924862" y="3009466"/>
              <a:ext cx="2057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FDEE005-A3C4-4D51-9CD2-95B64A8FC792}"/>
                </a:ext>
              </a:extLst>
            </p:cNvPr>
            <p:cNvCxnSpPr/>
            <p:nvPr/>
          </p:nvCxnSpPr>
          <p:spPr>
            <a:xfrm rot="5400000">
              <a:off x="1181662" y="3009466"/>
              <a:ext cx="2057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6A031FA3-DB83-45E9-B4A0-D0B4248E7279}"/>
                </a:ext>
              </a:extLst>
            </p:cNvPr>
            <p:cNvCxnSpPr/>
            <p:nvPr/>
          </p:nvCxnSpPr>
          <p:spPr>
            <a:xfrm rot="5400000">
              <a:off x="4838138" y="3009466"/>
              <a:ext cx="2057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4CA4A72D-58AF-4C40-97C3-59EC930A9E2F}"/>
                </a:ext>
              </a:extLst>
            </p:cNvPr>
            <p:cNvCxnSpPr/>
            <p:nvPr/>
          </p:nvCxnSpPr>
          <p:spPr>
            <a:xfrm rot="5400000">
              <a:off x="3011584" y="3009466"/>
              <a:ext cx="2057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211" name="Table 210">
            <a:extLst>
              <a:ext uri="{FF2B5EF4-FFF2-40B4-BE49-F238E27FC236}">
                <a16:creationId xmlns:a16="http://schemas.microsoft.com/office/drawing/2014/main" id="{B6550FFE-6ABC-400C-8672-EDAC9FE5F846}"/>
              </a:ext>
            </a:extLst>
          </p:cNvPr>
          <p:cNvGraphicFramePr>
            <a:graphicFrameLocks noGrp="1"/>
          </p:cNvGraphicFramePr>
          <p:nvPr/>
        </p:nvGraphicFramePr>
        <p:xfrm>
          <a:off x="4958244" y="1532024"/>
          <a:ext cx="3887787" cy="1930496"/>
        </p:xfrm>
        <a:graphic>
          <a:graphicData uri="http://schemas.openxmlformats.org/drawingml/2006/table">
            <a:tbl>
              <a:tblPr firstRow="1" bandRow="1">
                <a:tableStyleId>{5C22544A-7EE6-4342-B048-85BDC9FD1C3A}</a:tableStyleId>
              </a:tblPr>
              <a:tblGrid>
                <a:gridCol w="1502473">
                  <a:extLst>
                    <a:ext uri="{9D8B030D-6E8A-4147-A177-3AD203B41FA5}">
                      <a16:colId xmlns:a16="http://schemas.microsoft.com/office/drawing/2014/main" val="20000"/>
                    </a:ext>
                  </a:extLst>
                </a:gridCol>
                <a:gridCol w="1143426">
                  <a:extLst>
                    <a:ext uri="{9D8B030D-6E8A-4147-A177-3AD203B41FA5}">
                      <a16:colId xmlns:a16="http://schemas.microsoft.com/office/drawing/2014/main" val="20001"/>
                    </a:ext>
                  </a:extLst>
                </a:gridCol>
                <a:gridCol w="1241888">
                  <a:extLst>
                    <a:ext uri="{9D8B030D-6E8A-4147-A177-3AD203B41FA5}">
                      <a16:colId xmlns:a16="http://schemas.microsoft.com/office/drawing/2014/main" val="20002"/>
                    </a:ext>
                  </a:extLst>
                </a:gridCol>
              </a:tblGrid>
              <a:tr h="416746">
                <a:tc>
                  <a:txBody>
                    <a:bodyPr/>
                    <a:lstStyle/>
                    <a:p>
                      <a:pPr algn="ctr"/>
                      <a:endParaRPr lang="en-US" sz="1800" dirty="0">
                        <a:solidFill>
                          <a:schemeClr val="tx1"/>
                        </a:solidFill>
                      </a:endParaRPr>
                    </a:p>
                  </a:txBody>
                  <a:tcPr marL="91474" marR="91474" marT="45674" marB="45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sz="1800" dirty="0">
                          <a:solidFill>
                            <a:schemeClr val="tx1"/>
                          </a:solidFill>
                        </a:rPr>
                        <a:t>H-tree</a:t>
                      </a:r>
                    </a:p>
                  </a:txBody>
                  <a:tcPr marL="91474" marR="91474" marT="45674" marB="45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Fishbone</a:t>
                      </a:r>
                    </a:p>
                  </a:txBody>
                  <a:tcPr marL="91474" marR="91474" marT="45674" marB="45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6746">
                <a:tc>
                  <a:txBody>
                    <a:bodyPr/>
                    <a:lstStyle/>
                    <a:p>
                      <a:pPr algn="ctr"/>
                      <a:r>
                        <a:rPr lang="en-US" sz="1800" dirty="0">
                          <a:solidFill>
                            <a:schemeClr val="tx1"/>
                          </a:solidFill>
                        </a:rPr>
                        <a:t>Skew</a:t>
                      </a:r>
                    </a:p>
                  </a:txBody>
                  <a:tcPr marL="91474" marR="91474" marT="45674" marB="45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dirty="0">
                          <a:solidFill>
                            <a:schemeClr val="tx1"/>
                          </a:solidFill>
                        </a:rPr>
                        <a:t>&lt;</a:t>
                      </a:r>
                    </a:p>
                  </a:txBody>
                  <a:tcPr marL="91474" marR="91474" marT="45674" marB="45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5636">
                <a:tc>
                  <a:txBody>
                    <a:bodyPr/>
                    <a:lstStyle/>
                    <a:p>
                      <a:pPr algn="ctr"/>
                      <a:r>
                        <a:rPr lang="en-US" sz="1800" dirty="0" err="1">
                          <a:solidFill>
                            <a:schemeClr val="tx1"/>
                          </a:solidFill>
                        </a:rPr>
                        <a:t>Wirelength</a:t>
                      </a:r>
                      <a:endParaRPr lang="en-US" sz="1800" dirty="0">
                        <a:solidFill>
                          <a:schemeClr val="tx1"/>
                        </a:solidFill>
                      </a:endParaRPr>
                    </a:p>
                  </a:txBody>
                  <a:tcPr marL="91474" marR="91474" marT="45674" marB="45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dirty="0">
                          <a:solidFill>
                            <a:schemeClr val="tx1"/>
                          </a:solidFill>
                        </a:rPr>
                        <a:t>&gt;</a:t>
                      </a:r>
                    </a:p>
                  </a:txBody>
                  <a:tcPr marL="91474" marR="91474" marT="45674" marB="45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5636">
                <a:tc>
                  <a:txBody>
                    <a:bodyPr/>
                    <a:lstStyle/>
                    <a:p>
                      <a:pPr algn="ctr"/>
                      <a:r>
                        <a:rPr lang="en-US" sz="1800" dirty="0">
                          <a:solidFill>
                            <a:schemeClr val="tx1"/>
                          </a:solidFill>
                        </a:rPr>
                        <a:t>Latency</a:t>
                      </a:r>
                    </a:p>
                  </a:txBody>
                  <a:tcPr marL="91474" marR="91474" marT="45674" marB="45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dirty="0">
                          <a:solidFill>
                            <a:schemeClr val="tx1"/>
                          </a:solidFill>
                        </a:rPr>
                        <a:t>&gt;</a:t>
                      </a:r>
                    </a:p>
                  </a:txBody>
                  <a:tcPr marL="91474" marR="91474" marT="45674" marB="45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5636">
                <a:tc>
                  <a:txBody>
                    <a:bodyPr/>
                    <a:lstStyle/>
                    <a:p>
                      <a:pPr algn="ctr"/>
                      <a:r>
                        <a:rPr lang="en-US" sz="1800" dirty="0">
                          <a:solidFill>
                            <a:schemeClr val="tx1"/>
                          </a:solidFill>
                        </a:rPr>
                        <a:t>Power</a:t>
                      </a:r>
                    </a:p>
                  </a:txBody>
                  <a:tcPr marL="91474" marR="91474" marT="45674" marB="45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dirty="0">
                          <a:solidFill>
                            <a:schemeClr val="tx1"/>
                          </a:solidFill>
                        </a:rPr>
                        <a:t>&gt;</a:t>
                      </a:r>
                    </a:p>
                  </a:txBody>
                  <a:tcPr marL="91474" marR="91474" marT="45674" marB="45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12" name="Rectangle 211">
            <a:extLst>
              <a:ext uri="{FF2B5EF4-FFF2-40B4-BE49-F238E27FC236}">
                <a16:creationId xmlns:a16="http://schemas.microsoft.com/office/drawing/2014/main" id="{AB83921B-E39D-46D9-9E2D-8646EC389651}"/>
              </a:ext>
            </a:extLst>
          </p:cNvPr>
          <p:cNvSpPr>
            <a:spLocks noChangeArrowheads="1"/>
          </p:cNvSpPr>
          <p:nvPr/>
        </p:nvSpPr>
        <p:spPr bwMode="auto">
          <a:xfrm>
            <a:off x="810107" y="3331503"/>
            <a:ext cx="827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a:t>H-tree</a:t>
            </a:r>
          </a:p>
        </p:txBody>
      </p:sp>
      <p:sp>
        <p:nvSpPr>
          <p:cNvPr id="213" name="Rectangle 212">
            <a:extLst>
              <a:ext uri="{FF2B5EF4-FFF2-40B4-BE49-F238E27FC236}">
                <a16:creationId xmlns:a16="http://schemas.microsoft.com/office/drawing/2014/main" id="{16FADBB5-7D56-4B2C-8876-47EFDE12F943}"/>
              </a:ext>
            </a:extLst>
          </p:cNvPr>
          <p:cNvSpPr>
            <a:spLocks noChangeArrowheads="1"/>
          </p:cNvSpPr>
          <p:nvPr/>
        </p:nvSpPr>
        <p:spPr bwMode="auto">
          <a:xfrm>
            <a:off x="2931007" y="3341028"/>
            <a:ext cx="1277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a:t>“Fishbone”</a:t>
            </a:r>
          </a:p>
        </p:txBody>
      </p:sp>
      <p:sp>
        <p:nvSpPr>
          <p:cNvPr id="214" name="Down Arrow 213">
            <a:extLst>
              <a:ext uri="{FF2B5EF4-FFF2-40B4-BE49-F238E27FC236}">
                <a16:creationId xmlns:a16="http://schemas.microsoft.com/office/drawing/2014/main" id="{F3A7AA22-4DE5-40FD-98E5-E7E007E63409}"/>
              </a:ext>
            </a:extLst>
          </p:cNvPr>
          <p:cNvSpPr>
            <a:spLocks noChangeArrowheads="1"/>
          </p:cNvSpPr>
          <p:nvPr/>
        </p:nvSpPr>
        <p:spPr bwMode="auto">
          <a:xfrm>
            <a:off x="4540624" y="3293086"/>
            <a:ext cx="381000" cy="477838"/>
          </a:xfrm>
          <a:prstGeom prst="downArrow">
            <a:avLst>
              <a:gd name="adj1" fmla="val 50000"/>
              <a:gd name="adj2" fmla="val 50062"/>
            </a:avLst>
          </a:prstGeom>
          <a:solidFill>
            <a:schemeClr val="tx1"/>
          </a:solidFill>
          <a:ln w="25400" algn="ctr">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endParaRPr lang="en-US" altLang="en-US">
              <a:latin typeface="Arial Narrow" panose="020B0606020202030204" pitchFamily="34" charset="0"/>
            </a:endParaRPr>
          </a:p>
        </p:txBody>
      </p:sp>
      <p:sp>
        <p:nvSpPr>
          <p:cNvPr id="217" name="Rectangle 216">
            <a:extLst>
              <a:ext uri="{FF2B5EF4-FFF2-40B4-BE49-F238E27FC236}">
                <a16:creationId xmlns:a16="http://schemas.microsoft.com/office/drawing/2014/main" id="{E3B6A14D-FEC4-4E33-BCED-A6037912662A}"/>
              </a:ext>
            </a:extLst>
          </p:cNvPr>
          <p:cNvSpPr>
            <a:spLocks noChangeArrowheads="1"/>
          </p:cNvSpPr>
          <p:nvPr/>
        </p:nvSpPr>
        <p:spPr bwMode="auto">
          <a:xfrm>
            <a:off x="4779963" y="3505200"/>
            <a:ext cx="4325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b="1">
                <a:solidFill>
                  <a:schemeClr val="tx1"/>
                </a:solidFill>
                <a:latin typeface="Arial" panose="020B0604020202020204" pitchFamily="34" charset="0"/>
              </a:defRPr>
            </a:lvl1pPr>
            <a:lvl2pPr marL="230188" indent="-230188">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lvl="1"/>
            <a:r>
              <a:rPr lang="en-US" altLang="en-US" sz="2400" i="1" dirty="0">
                <a:solidFill>
                  <a:srgbClr val="C00000"/>
                </a:solidFill>
                <a:cs typeface="Arial" panose="020B0604020202020204" pitchFamily="34" charset="0"/>
              </a:rPr>
              <a:t>Generalized H-tree (GH-tree)</a:t>
            </a:r>
          </a:p>
        </p:txBody>
      </p:sp>
      <p:sp>
        <p:nvSpPr>
          <p:cNvPr id="219" name="Rectangle 218">
            <a:extLst>
              <a:ext uri="{FF2B5EF4-FFF2-40B4-BE49-F238E27FC236}">
                <a16:creationId xmlns:a16="http://schemas.microsoft.com/office/drawing/2014/main" id="{783E57C8-784B-4400-97E9-F27AB4A10014}"/>
              </a:ext>
            </a:extLst>
          </p:cNvPr>
          <p:cNvSpPr/>
          <p:nvPr/>
        </p:nvSpPr>
        <p:spPr bwMode="auto">
          <a:xfrm>
            <a:off x="148697" y="4038600"/>
            <a:ext cx="8833579" cy="1587159"/>
          </a:xfrm>
          <a:prstGeom prst="rect">
            <a:avLst/>
          </a:prstGeom>
          <a:noFill/>
          <a:ln w="25400"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2800" dirty="0">
                <a:solidFill>
                  <a:srgbClr val="C00000"/>
                </a:solidFill>
                <a:cs typeface="Arial" panose="020B0604020202020204" pitchFamily="34" charset="0"/>
              </a:rPr>
              <a:t>Can we mix two clock structures to have better </a:t>
            </a:r>
            <a:br>
              <a:rPr lang="en-US" sz="2800" dirty="0">
                <a:solidFill>
                  <a:srgbClr val="C00000"/>
                </a:solidFill>
                <a:cs typeface="Arial" panose="020B0604020202020204" pitchFamily="34" charset="0"/>
              </a:rPr>
            </a:br>
            <a:r>
              <a:rPr lang="en-US" sz="2800" dirty="0">
                <a:solidFill>
                  <a:srgbClr val="C00000"/>
                </a:solidFill>
                <a:cs typeface="Arial" panose="020B0604020202020204" pitchFamily="34" charset="0"/>
              </a:rPr>
              <a:t>tradeoff between clock power vs. skew or latency?</a:t>
            </a:r>
          </a:p>
        </p:txBody>
      </p:sp>
      <p:sp>
        <p:nvSpPr>
          <p:cNvPr id="58" name="TextBox 57">
            <a:extLst>
              <a:ext uri="{FF2B5EF4-FFF2-40B4-BE49-F238E27FC236}">
                <a16:creationId xmlns:a16="http://schemas.microsoft.com/office/drawing/2014/main" id="{EE520270-DDF8-4E86-BD0C-507D16E3487D}"/>
              </a:ext>
            </a:extLst>
          </p:cNvPr>
          <p:cNvSpPr txBox="1"/>
          <p:nvPr/>
        </p:nvSpPr>
        <p:spPr>
          <a:xfrm>
            <a:off x="2438400" y="5711119"/>
            <a:ext cx="6315276" cy="830997"/>
          </a:xfrm>
          <a:prstGeom prst="rect">
            <a:avLst/>
          </a:prstGeom>
          <a:solidFill>
            <a:srgbClr val="FFFF00"/>
          </a:solidFill>
        </p:spPr>
        <p:txBody>
          <a:bodyPr wrap="square" rtlCol="0">
            <a:spAutoFit/>
          </a:bodyPr>
          <a:lstStyle/>
          <a:p>
            <a:pPr marL="171450" indent="-171450">
              <a:buFont typeface="Arial" panose="020B0604020202020204" pitchFamily="34" charset="0"/>
              <a:buChar char="•"/>
            </a:pPr>
            <a:r>
              <a:rPr lang="en-US" sz="1200" b="0" dirty="0"/>
              <a:t>History: (1) </a:t>
            </a:r>
            <a:r>
              <a:rPr lang="en-US" sz="1200" b="0" dirty="0" err="1"/>
              <a:t>Bakoglu’s</a:t>
            </a:r>
            <a:r>
              <a:rPr lang="en-US" sz="1200" b="0" dirty="0"/>
              <a:t> 1988 book made H-tree approach well-known.  Cadence </a:t>
            </a:r>
            <a:r>
              <a:rPr lang="en-US" sz="1200" b="0" dirty="0" err="1"/>
              <a:t>CTGen</a:t>
            </a:r>
            <a:r>
              <a:rPr lang="en-US" sz="1200" b="0" dirty="0"/>
              <a:t> (Dr. Lars Hagen), mid-1990s, started trend toward “fishbone” style – save capacitance!</a:t>
            </a:r>
          </a:p>
          <a:p>
            <a:pPr marL="171450" indent="-171450">
              <a:buFont typeface="Arial" panose="020B0604020202020204" pitchFamily="34" charset="0"/>
              <a:buChar char="•"/>
            </a:pPr>
            <a:r>
              <a:rPr lang="en-US" sz="1200" b="0" dirty="0"/>
              <a:t>These days:  on-chip variation (OCV) </a:t>
            </a:r>
            <a:r>
              <a:rPr lang="en-US" sz="1200" b="0" dirty="0" err="1"/>
              <a:t>derates</a:t>
            </a:r>
            <a:r>
              <a:rPr lang="en-US" sz="1200" b="0" dirty="0"/>
              <a:t> are costly, so goal is to reduce insertion delay (== “latency”).</a:t>
            </a:r>
          </a:p>
        </p:txBody>
      </p:sp>
      <p:sp>
        <p:nvSpPr>
          <p:cNvPr id="4" name="Footer Placeholder 2">
            <a:extLst>
              <a:ext uri="{FF2B5EF4-FFF2-40B4-BE49-F238E27FC236}">
                <a16:creationId xmlns:a16="http://schemas.microsoft.com/office/drawing/2014/main" id="{35F60852-0AB4-68B2-40C6-5AC6272A6F43}"/>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custDataLst>
      <p:tags r:id="rId1"/>
    </p:custDataLst>
    <p:extLst>
      <p:ext uri="{BB962C8B-B14F-4D97-AF65-F5344CB8AC3E}">
        <p14:creationId xmlns:p14="http://schemas.microsoft.com/office/powerpoint/2010/main" val="3980831105"/>
      </p:ext>
    </p:extLst>
  </p:cSld>
  <p:clrMapOvr>
    <a:masterClrMapping/>
  </p:clrMapOvr>
  <p:transition spd="slow" advTm="98326"/>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219"/>
                                        </p:tgtEl>
                                        <p:attrNameLst>
                                          <p:attrName>style.visibility</p:attrName>
                                        </p:attrNameLst>
                                      </p:cBhvr>
                                      <p:to>
                                        <p:strVal val="visible"/>
                                      </p:to>
                                    </p:set>
                                    <p:animEffect transition="in" filter="fade">
                                      <p:cBhvr>
                                        <p:cTn id="23" dur="500"/>
                                        <p:tgtEl>
                                          <p:spTgt spid="2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4"/>
                                        </p:tgtEl>
                                        <p:attrNameLst>
                                          <p:attrName>style.visibility</p:attrName>
                                        </p:attrNameLst>
                                      </p:cBhvr>
                                      <p:to>
                                        <p:strVal val="visible"/>
                                      </p:to>
                                    </p:set>
                                    <p:animEffect transition="in" filter="fade">
                                      <p:cBhvr>
                                        <p:cTn id="26" dur="500"/>
                                        <p:tgtEl>
                                          <p:spTgt spid="2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7"/>
                                        </p:tgtEl>
                                        <p:attrNameLst>
                                          <p:attrName>style.visibility</p:attrName>
                                        </p:attrNameLst>
                                      </p:cBhvr>
                                      <p:to>
                                        <p:strVal val="visible"/>
                                      </p:to>
                                    </p:set>
                                    <p:animEffect transition="in" filter="fade">
                                      <p:cBhvr>
                                        <p:cTn id="29"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2" grpId="0"/>
      <p:bldP spid="213" grpId="0"/>
      <p:bldP spid="214" grpId="0" animBg="1"/>
      <p:bldP spid="2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icture 165">
            <a:extLst>
              <a:ext uri="{FF2B5EF4-FFF2-40B4-BE49-F238E27FC236}">
                <a16:creationId xmlns:a16="http://schemas.microsoft.com/office/drawing/2014/main" id="{7BC923EC-DC7F-47CB-AF9E-8D1C57A2AA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5" y="3773488"/>
            <a:ext cx="478631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Down Arrow 213">
            <a:extLst>
              <a:ext uri="{FF2B5EF4-FFF2-40B4-BE49-F238E27FC236}">
                <a16:creationId xmlns:a16="http://schemas.microsoft.com/office/drawing/2014/main" id="{F3A7AA22-4DE5-40FD-98E5-E7E007E63409}"/>
              </a:ext>
            </a:extLst>
          </p:cNvPr>
          <p:cNvSpPr>
            <a:spLocks noChangeArrowheads="1"/>
          </p:cNvSpPr>
          <p:nvPr/>
        </p:nvSpPr>
        <p:spPr bwMode="auto">
          <a:xfrm>
            <a:off x="4521200" y="3232150"/>
            <a:ext cx="381000" cy="477838"/>
          </a:xfrm>
          <a:prstGeom prst="downArrow">
            <a:avLst>
              <a:gd name="adj1" fmla="val 50000"/>
              <a:gd name="adj2" fmla="val 50062"/>
            </a:avLst>
          </a:prstGeom>
          <a:solidFill>
            <a:schemeClr val="tx1"/>
          </a:solidFill>
          <a:ln w="25400" algn="ctr">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endParaRPr lang="en-US" altLang="en-US">
              <a:latin typeface="Arial Narrow" panose="020B0606020202030204" pitchFamily="34" charset="0"/>
            </a:endParaRPr>
          </a:p>
        </p:txBody>
      </p:sp>
      <p:sp>
        <p:nvSpPr>
          <p:cNvPr id="215" name="Rectangle 214">
            <a:extLst>
              <a:ext uri="{FF2B5EF4-FFF2-40B4-BE49-F238E27FC236}">
                <a16:creationId xmlns:a16="http://schemas.microsoft.com/office/drawing/2014/main" id="{99CFAF73-E6C3-43E5-99A0-0611CB1CB3D8}"/>
              </a:ext>
            </a:extLst>
          </p:cNvPr>
          <p:cNvSpPr>
            <a:spLocks noChangeArrowheads="1"/>
          </p:cNvSpPr>
          <p:nvPr/>
        </p:nvSpPr>
        <p:spPr bwMode="auto">
          <a:xfrm>
            <a:off x="5129213" y="3811588"/>
            <a:ext cx="364331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b="1">
                <a:solidFill>
                  <a:schemeClr val="tx1"/>
                </a:solidFill>
                <a:latin typeface="Arial" panose="020B0604020202020204" pitchFamily="34" charset="0"/>
              </a:defRPr>
            </a:lvl1pPr>
            <a:lvl2pPr marL="230188" indent="-230188">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lvl="1"/>
            <a:endParaRPr lang="en-US" altLang="en-US" sz="2400" i="1">
              <a:cs typeface="Arial" panose="020B0604020202020204" pitchFamily="34" charset="0"/>
            </a:endParaRPr>
          </a:p>
          <a:p>
            <a:pPr lvl="1"/>
            <a:r>
              <a:rPr lang="en-US" altLang="en-US" sz="2400">
                <a:cs typeface="Arial" panose="020B0604020202020204" pitchFamily="34" charset="0"/>
              </a:rPr>
              <a:t>a balanced tree topology </a:t>
            </a:r>
          </a:p>
          <a:p>
            <a:pPr lvl="1"/>
            <a:r>
              <a:rPr lang="en-US" altLang="en-US" sz="2400">
                <a:cs typeface="Arial" panose="020B0604020202020204" pitchFamily="34" charset="0"/>
              </a:rPr>
              <a:t>with arbitrary branching </a:t>
            </a:r>
          </a:p>
          <a:p>
            <a:pPr lvl="1"/>
            <a:r>
              <a:rPr lang="en-US" altLang="en-US" sz="2400">
                <a:cs typeface="Arial" panose="020B0604020202020204" pitchFamily="34" charset="0"/>
              </a:rPr>
              <a:t>factor at each level</a:t>
            </a:r>
            <a:endParaRPr lang="en-US" altLang="en-US" sz="2400" i="1">
              <a:cs typeface="Arial" panose="020B0604020202020204" pitchFamily="34" charset="0"/>
            </a:endParaRPr>
          </a:p>
        </p:txBody>
      </p:sp>
      <p:sp>
        <p:nvSpPr>
          <p:cNvPr id="217" name="Rectangle 216">
            <a:extLst>
              <a:ext uri="{FF2B5EF4-FFF2-40B4-BE49-F238E27FC236}">
                <a16:creationId xmlns:a16="http://schemas.microsoft.com/office/drawing/2014/main" id="{E3B6A14D-FEC4-4E33-BCED-A6037912662A}"/>
              </a:ext>
            </a:extLst>
          </p:cNvPr>
          <p:cNvSpPr>
            <a:spLocks noChangeArrowheads="1"/>
          </p:cNvSpPr>
          <p:nvPr/>
        </p:nvSpPr>
        <p:spPr bwMode="auto">
          <a:xfrm>
            <a:off x="4779963" y="3505200"/>
            <a:ext cx="4325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b="1">
                <a:solidFill>
                  <a:schemeClr val="tx1"/>
                </a:solidFill>
                <a:latin typeface="Arial" panose="020B0604020202020204" pitchFamily="34" charset="0"/>
              </a:defRPr>
            </a:lvl1pPr>
            <a:lvl2pPr marL="230188" indent="-230188">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lvl="1"/>
            <a:r>
              <a:rPr lang="en-US" altLang="en-US" sz="2400" i="1">
                <a:solidFill>
                  <a:srgbClr val="C00000"/>
                </a:solidFill>
                <a:cs typeface="Arial" panose="020B0604020202020204" pitchFamily="34" charset="0"/>
              </a:rPr>
              <a:t>Generalized H-tree (GH-tree)</a:t>
            </a:r>
          </a:p>
        </p:txBody>
      </p:sp>
      <p:sp>
        <p:nvSpPr>
          <p:cNvPr id="218" name="Rectangle 217">
            <a:extLst>
              <a:ext uri="{FF2B5EF4-FFF2-40B4-BE49-F238E27FC236}">
                <a16:creationId xmlns:a16="http://schemas.microsoft.com/office/drawing/2014/main" id="{B8A8F833-1F4F-47F7-9686-C486B9736422}"/>
              </a:ext>
            </a:extLst>
          </p:cNvPr>
          <p:cNvSpPr>
            <a:spLocks noChangeArrowheads="1"/>
          </p:cNvSpPr>
          <p:nvPr/>
        </p:nvSpPr>
        <p:spPr bwMode="auto">
          <a:xfrm>
            <a:off x="452438" y="6076950"/>
            <a:ext cx="86915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2000">
                <a:cs typeface="Arial" panose="020B0604020202020204" pitchFamily="34" charset="0"/>
              </a:rPr>
              <a:t>GH-tree with depth P = 8 and branching factors (4, 2, 2, 2, 4, 2, 2, 2) </a:t>
            </a:r>
          </a:p>
        </p:txBody>
      </p:sp>
      <p:sp>
        <p:nvSpPr>
          <p:cNvPr id="5" name="Content Placeholder 2">
            <a:extLst>
              <a:ext uri="{FF2B5EF4-FFF2-40B4-BE49-F238E27FC236}">
                <a16:creationId xmlns:a16="http://schemas.microsoft.com/office/drawing/2014/main" id="{F856A427-7888-6A35-503E-BB48AF11FA15}"/>
              </a:ext>
            </a:extLst>
          </p:cNvPr>
          <p:cNvSpPr txBox="1">
            <a:spLocks noChangeArrowheads="1"/>
          </p:cNvSpPr>
          <p:nvPr/>
        </p:nvSpPr>
        <p:spPr>
          <a:xfrm>
            <a:off x="841" y="660400"/>
            <a:ext cx="8153400" cy="893763"/>
          </a:xfrm>
          <a:prstGeom prst="rect">
            <a:avLst/>
          </a:prstGeom>
          <a:noFill/>
          <a:ln>
            <a:noFill/>
          </a:ln>
        </p:spPr>
        <p:txBody>
          <a:bodyPr spcFirstLastPara="1" wrap="square" lIns="92075" tIns="46025" rIns="92075" bIns="46025" anchor="t" anchorCtr="0">
            <a:noAutofit/>
          </a:bodyPr>
          <a:lstStyle>
            <a:defPPr marR="0" lvl="0" algn="l" rtl="0">
              <a:lnSpc>
                <a:spcPct val="100000"/>
              </a:lnSpc>
              <a:spcBef>
                <a:spcPts val="0"/>
              </a:spcBef>
              <a:spcAft>
                <a:spcPts val="0"/>
              </a:spcAft>
            </a:defPPr>
            <a:lvl1pPr marL="457200" marR="0" lvl="0" indent="-406400" algn="l" rtl="0" eaLnBrk="1" hangingPunct="1">
              <a:lnSpc>
                <a:spcPct val="85000"/>
              </a:lnSpc>
              <a:spcBef>
                <a:spcPts val="840"/>
              </a:spcBef>
              <a:spcAft>
                <a:spcPts val="0"/>
              </a:spcAft>
              <a:buClr>
                <a:srgbClr val="C00000"/>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eaLnBrk="1" hangingPunct="1">
              <a:lnSpc>
                <a:spcPct val="85000"/>
              </a:lnSpc>
              <a:spcBef>
                <a:spcPts val="720"/>
              </a:spcBef>
              <a:spcAft>
                <a:spcPts val="0"/>
              </a:spcAft>
              <a:buClr>
                <a:srgbClr val="C00000"/>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eaLnBrk="1" hangingPunct="1">
              <a:lnSpc>
                <a:spcPct val="85000"/>
              </a:lnSpc>
              <a:spcBef>
                <a:spcPts val="600"/>
              </a:spcBef>
              <a:spcAft>
                <a:spcPts val="0"/>
              </a:spcAft>
              <a:buClr>
                <a:srgbClr val="C0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285750" algn="l" rtl="0" eaLnBrk="1" hangingPunct="1">
              <a:lnSpc>
                <a:spcPct val="100000"/>
              </a:lnSpc>
              <a:spcBef>
                <a:spcPts val="360"/>
              </a:spcBef>
              <a:spcAft>
                <a:spcPts val="0"/>
              </a:spcAft>
              <a:buClr>
                <a:srgbClr val="FF3300"/>
              </a:buClr>
              <a:buSzPts val="900"/>
              <a:buFont typeface="Arial"/>
              <a:buChar char="●"/>
              <a:defRPr sz="1800" b="0" i="0" u="none" strike="noStrike" cap="none">
                <a:solidFill>
                  <a:schemeClr val="dk1"/>
                </a:solidFill>
                <a:latin typeface="Arial Narrow"/>
                <a:ea typeface="Arial Narrow"/>
                <a:cs typeface="Arial Narrow"/>
                <a:sym typeface="Arial Narrow"/>
              </a:defRPr>
            </a:lvl4pPr>
            <a:lvl5pPr marL="2286000" marR="0" lvl="4"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5pPr>
            <a:lvl6pPr marL="2743200" marR="0" lvl="5"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9pPr>
          </a:lstStyle>
          <a:p>
            <a:pPr marL="179388" lvl="1" indent="-179388"/>
            <a:r>
              <a:rPr lang="en-US" altLang="en-US" dirty="0"/>
              <a:t>Structured clock trees</a:t>
            </a:r>
          </a:p>
          <a:p>
            <a:pPr marL="0" lvl="1" indent="0">
              <a:buFont typeface="Arial"/>
              <a:buNone/>
            </a:pPr>
            <a:r>
              <a:rPr lang="en-US" altLang="en-US" sz="900" dirty="0">
                <a:solidFill>
                  <a:srgbClr val="254061"/>
                </a:solidFill>
              </a:rPr>
              <a:t>K. Han, A. B. Kahng and J. Li, "Optimal Generalized H-Tree Topology and Buffering for High-Performance and Low-Power Clock Distribution", </a:t>
            </a:r>
            <a:r>
              <a:rPr lang="en-US" altLang="en-US" sz="900" i="1" dirty="0">
                <a:solidFill>
                  <a:srgbClr val="254061"/>
                </a:solidFill>
              </a:rPr>
              <a:t>IEEE Transactions on Computer-Aided Design of Integrated Circuits and Systems</a:t>
            </a:r>
            <a:r>
              <a:rPr lang="en-US" altLang="en-US" sz="900" dirty="0">
                <a:solidFill>
                  <a:srgbClr val="254061"/>
                </a:solidFill>
              </a:rPr>
              <a:t>  </a:t>
            </a:r>
            <a:r>
              <a:rPr lang="en-US" sz="900" b="1" dirty="0">
                <a:solidFill>
                  <a:srgbClr val="254061"/>
                </a:solidFill>
                <a:hlinkClick r:id="rId5">
                  <a:extLst>
                    <a:ext uri="{A12FA001-AC4F-418D-AE19-62706E023703}">
                      <ahyp:hlinkClr xmlns:ahyp="http://schemas.microsoft.com/office/drawing/2018/hyperlinkcolor" val="tx"/>
                    </a:ext>
                  </a:extLst>
                </a:hlinkClick>
              </a:rPr>
              <a:t>https://vlsicad.ucsd.edu/Publications/Journals/j128.pdf</a:t>
            </a:r>
            <a:r>
              <a:rPr lang="en-US" altLang="en-US" sz="900" dirty="0">
                <a:solidFill>
                  <a:srgbClr val="254061"/>
                </a:solidFill>
              </a:rPr>
              <a:t>.</a:t>
            </a:r>
            <a:endParaRPr lang="en-US" altLang="en-US" sz="2800" dirty="0"/>
          </a:p>
          <a:p>
            <a:endParaRPr lang="en-US" altLang="en-US" dirty="0"/>
          </a:p>
        </p:txBody>
      </p:sp>
      <p:grpSp>
        <p:nvGrpSpPr>
          <p:cNvPr id="6" name="Group 5">
            <a:extLst>
              <a:ext uri="{FF2B5EF4-FFF2-40B4-BE49-F238E27FC236}">
                <a16:creationId xmlns:a16="http://schemas.microsoft.com/office/drawing/2014/main" id="{D60FDE61-F7F6-E334-C62C-F5088008EAFD}"/>
              </a:ext>
            </a:extLst>
          </p:cNvPr>
          <p:cNvGrpSpPr>
            <a:grpSpLocks/>
          </p:cNvGrpSpPr>
          <p:nvPr/>
        </p:nvGrpSpPr>
        <p:grpSpPr bwMode="auto">
          <a:xfrm>
            <a:off x="235432" y="1637641"/>
            <a:ext cx="1981200" cy="1676400"/>
            <a:chOff x="1981200" y="1143000"/>
            <a:chExt cx="4114800" cy="4114800"/>
          </a:xfrm>
        </p:grpSpPr>
        <p:sp>
          <p:nvSpPr>
            <p:cNvPr id="7" name="Rectangle 6">
              <a:extLst>
                <a:ext uri="{FF2B5EF4-FFF2-40B4-BE49-F238E27FC236}">
                  <a16:creationId xmlns:a16="http://schemas.microsoft.com/office/drawing/2014/main" id="{83E2413E-C663-CA9F-E1F1-E3368ECCCE8F}"/>
                </a:ext>
              </a:extLst>
            </p:cNvPr>
            <p:cNvSpPr/>
            <p:nvPr/>
          </p:nvSpPr>
          <p:spPr>
            <a:xfrm>
              <a:off x="1981200" y="1143000"/>
              <a:ext cx="4114800" cy="411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 name="Straight Connector 7">
              <a:extLst>
                <a:ext uri="{FF2B5EF4-FFF2-40B4-BE49-F238E27FC236}">
                  <a16:creationId xmlns:a16="http://schemas.microsoft.com/office/drawing/2014/main" id="{E1FE0B6E-299A-C65B-C629-D661DFDE6BF4}"/>
                </a:ext>
              </a:extLst>
            </p:cNvPr>
            <p:cNvCxnSpPr/>
            <p:nvPr/>
          </p:nvCxnSpPr>
          <p:spPr>
            <a:xfrm>
              <a:off x="3009900" y="3044536"/>
              <a:ext cx="2057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E861C9-E311-B32E-B24C-EF705F7B2EC3}"/>
                </a:ext>
              </a:extLst>
            </p:cNvPr>
            <p:cNvCxnSpPr/>
            <p:nvPr/>
          </p:nvCxnSpPr>
          <p:spPr>
            <a:xfrm rot="5400000">
              <a:off x="1981200" y="3036743"/>
              <a:ext cx="2057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97A9861-C7F7-1175-D345-1166848E46B9}"/>
                </a:ext>
              </a:extLst>
            </p:cNvPr>
            <p:cNvCxnSpPr/>
            <p:nvPr/>
          </p:nvCxnSpPr>
          <p:spPr>
            <a:xfrm rot="5400000">
              <a:off x="4038600" y="3044536"/>
              <a:ext cx="2057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711F3B7-41E3-77DD-C677-A656AFB25705}"/>
                </a:ext>
              </a:extLst>
            </p:cNvPr>
            <p:cNvCxnSpPr/>
            <p:nvPr/>
          </p:nvCxnSpPr>
          <p:spPr>
            <a:xfrm>
              <a:off x="4549654" y="4077132"/>
              <a:ext cx="103529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D6D8376-DFDA-0075-B7E2-C269913B43E7}"/>
                </a:ext>
              </a:extLst>
            </p:cNvPr>
            <p:cNvCxnSpPr/>
            <p:nvPr/>
          </p:nvCxnSpPr>
          <p:spPr>
            <a:xfrm>
              <a:off x="2492254" y="2008043"/>
              <a:ext cx="103529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0536CD3-DF2B-1E1E-E511-0B1E2F41CDAF}"/>
                </a:ext>
              </a:extLst>
            </p:cNvPr>
            <p:cNvCxnSpPr/>
            <p:nvPr/>
          </p:nvCxnSpPr>
          <p:spPr>
            <a:xfrm>
              <a:off x="2492254" y="4077132"/>
              <a:ext cx="103529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E059BD-4940-29F9-0111-228CA685B685}"/>
                </a:ext>
              </a:extLst>
            </p:cNvPr>
            <p:cNvCxnSpPr/>
            <p:nvPr/>
          </p:nvCxnSpPr>
          <p:spPr>
            <a:xfrm rot="5400000">
              <a:off x="5081838" y="4079081"/>
              <a:ext cx="10325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079201-E327-5115-EFF3-16FC8403E4B8}"/>
                </a:ext>
              </a:extLst>
            </p:cNvPr>
            <p:cNvCxnSpPr/>
            <p:nvPr/>
          </p:nvCxnSpPr>
          <p:spPr>
            <a:xfrm rot="5400000">
              <a:off x="4033355" y="4079081"/>
              <a:ext cx="10325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EB40098-CCF0-0CA1-B180-27C424FAA8FB}"/>
                </a:ext>
              </a:extLst>
            </p:cNvPr>
            <p:cNvCxnSpPr/>
            <p:nvPr/>
          </p:nvCxnSpPr>
          <p:spPr>
            <a:xfrm>
              <a:off x="5340962" y="3562782"/>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DFC46C-B417-B1DA-E8A5-6A3E5A99B30C}"/>
                </a:ext>
              </a:extLst>
            </p:cNvPr>
            <p:cNvCxnSpPr/>
            <p:nvPr/>
          </p:nvCxnSpPr>
          <p:spPr>
            <a:xfrm>
              <a:off x="5340962" y="4610966"/>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F954C9-08BB-A49C-5CB4-23E0ABFE1195}"/>
                </a:ext>
              </a:extLst>
            </p:cNvPr>
            <p:cNvCxnSpPr/>
            <p:nvPr/>
          </p:nvCxnSpPr>
          <p:spPr>
            <a:xfrm>
              <a:off x="4275992" y="3574473"/>
              <a:ext cx="5110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D28346D-E4DF-74C3-28FA-5E3240FDA622}"/>
                </a:ext>
              </a:extLst>
            </p:cNvPr>
            <p:cNvCxnSpPr/>
            <p:nvPr/>
          </p:nvCxnSpPr>
          <p:spPr>
            <a:xfrm>
              <a:off x="4308963" y="4603173"/>
              <a:ext cx="5110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F54178C-D028-2E2A-8B4B-C6F7032CDCFF}"/>
                </a:ext>
              </a:extLst>
            </p:cNvPr>
            <p:cNvCxnSpPr/>
            <p:nvPr/>
          </p:nvCxnSpPr>
          <p:spPr>
            <a:xfrm>
              <a:off x="4543060" y="2011939"/>
              <a:ext cx="103529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E75FC8-E0B4-0012-39FD-7296C91F3840}"/>
                </a:ext>
              </a:extLst>
            </p:cNvPr>
            <p:cNvCxnSpPr/>
            <p:nvPr/>
          </p:nvCxnSpPr>
          <p:spPr>
            <a:xfrm rot="5400000">
              <a:off x="5075243" y="2013887"/>
              <a:ext cx="10325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B893294-844D-FC8B-5B3B-8700318E3C03}"/>
                </a:ext>
              </a:extLst>
            </p:cNvPr>
            <p:cNvCxnSpPr/>
            <p:nvPr/>
          </p:nvCxnSpPr>
          <p:spPr>
            <a:xfrm rot="5400000">
              <a:off x="4026761" y="2013887"/>
              <a:ext cx="10325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1EE6681-659A-6BDF-E9FF-A98436549D59}"/>
                </a:ext>
              </a:extLst>
            </p:cNvPr>
            <p:cNvCxnSpPr/>
            <p:nvPr/>
          </p:nvCxnSpPr>
          <p:spPr>
            <a:xfrm>
              <a:off x="5334367" y="1497589"/>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52E96CB-F618-95E5-EECD-6076FDF10C1A}"/>
                </a:ext>
              </a:extLst>
            </p:cNvPr>
            <p:cNvCxnSpPr/>
            <p:nvPr/>
          </p:nvCxnSpPr>
          <p:spPr>
            <a:xfrm>
              <a:off x="5334367" y="2545773"/>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A69B60-2E2B-5682-F3BD-94ACDCA82199}"/>
                </a:ext>
              </a:extLst>
            </p:cNvPr>
            <p:cNvCxnSpPr/>
            <p:nvPr/>
          </p:nvCxnSpPr>
          <p:spPr>
            <a:xfrm>
              <a:off x="4269398" y="1509280"/>
              <a:ext cx="5110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DD2824-6BC1-E0FC-2E5D-01DA0C71361F}"/>
                </a:ext>
              </a:extLst>
            </p:cNvPr>
            <p:cNvCxnSpPr/>
            <p:nvPr/>
          </p:nvCxnSpPr>
          <p:spPr>
            <a:xfrm>
              <a:off x="4302369" y="2537980"/>
              <a:ext cx="5110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95F3E06-FB4B-C16A-266E-7B3011206499}"/>
                </a:ext>
              </a:extLst>
            </p:cNvPr>
            <p:cNvCxnSpPr/>
            <p:nvPr/>
          </p:nvCxnSpPr>
          <p:spPr>
            <a:xfrm>
              <a:off x="2485660" y="4081030"/>
              <a:ext cx="10319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ECD0D5-AD5A-95AF-27EB-56A43F5FE05C}"/>
                </a:ext>
              </a:extLst>
            </p:cNvPr>
            <p:cNvCxnSpPr/>
            <p:nvPr/>
          </p:nvCxnSpPr>
          <p:spPr>
            <a:xfrm rot="5400000">
              <a:off x="3014545" y="4079081"/>
              <a:ext cx="10325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1020AB6-4A97-B5F6-A7DC-263C59C7CEED}"/>
                </a:ext>
              </a:extLst>
            </p:cNvPr>
            <p:cNvCxnSpPr/>
            <p:nvPr/>
          </p:nvCxnSpPr>
          <p:spPr>
            <a:xfrm rot="5400000">
              <a:off x="1969361" y="4079081"/>
              <a:ext cx="10325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5BF9F8D-A6A2-EB60-1919-CA7F425F1C7A}"/>
                </a:ext>
              </a:extLst>
            </p:cNvPr>
            <p:cNvCxnSpPr/>
            <p:nvPr/>
          </p:nvCxnSpPr>
          <p:spPr>
            <a:xfrm>
              <a:off x="3276967" y="3562782"/>
              <a:ext cx="5110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E0A3C32-0E50-EC35-4542-C35EEA68990F}"/>
                </a:ext>
              </a:extLst>
            </p:cNvPr>
            <p:cNvCxnSpPr/>
            <p:nvPr/>
          </p:nvCxnSpPr>
          <p:spPr>
            <a:xfrm>
              <a:off x="3276967" y="4610966"/>
              <a:ext cx="5110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2C119C-599F-BCC9-8EC6-086B6E0ADDCE}"/>
                </a:ext>
              </a:extLst>
            </p:cNvPr>
            <p:cNvCxnSpPr/>
            <p:nvPr/>
          </p:nvCxnSpPr>
          <p:spPr>
            <a:xfrm>
              <a:off x="2208702" y="3574473"/>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6AA5224-1C4D-D763-44BB-8B0397EA736A}"/>
                </a:ext>
              </a:extLst>
            </p:cNvPr>
            <p:cNvCxnSpPr/>
            <p:nvPr/>
          </p:nvCxnSpPr>
          <p:spPr>
            <a:xfrm>
              <a:off x="2241673" y="4603173"/>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8BCCE9-22F4-983E-3B0D-171BD8FCAFB9}"/>
                </a:ext>
              </a:extLst>
            </p:cNvPr>
            <p:cNvCxnSpPr/>
            <p:nvPr/>
          </p:nvCxnSpPr>
          <p:spPr>
            <a:xfrm>
              <a:off x="2485660" y="2008043"/>
              <a:ext cx="10319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A19060-588D-6340-CA14-D152764DCEC6}"/>
                </a:ext>
              </a:extLst>
            </p:cNvPr>
            <p:cNvCxnSpPr/>
            <p:nvPr/>
          </p:nvCxnSpPr>
          <p:spPr>
            <a:xfrm rot="5400000">
              <a:off x="3014545" y="2006094"/>
              <a:ext cx="10325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FD268C6-288F-EFA7-098D-11DBA82F2C6C}"/>
                </a:ext>
              </a:extLst>
            </p:cNvPr>
            <p:cNvCxnSpPr/>
            <p:nvPr/>
          </p:nvCxnSpPr>
          <p:spPr>
            <a:xfrm rot="5400000">
              <a:off x="1969361" y="2006094"/>
              <a:ext cx="10325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CAE8EF-5D8A-B35D-952E-6B4A4A5CD7A9}"/>
                </a:ext>
              </a:extLst>
            </p:cNvPr>
            <p:cNvCxnSpPr/>
            <p:nvPr/>
          </p:nvCxnSpPr>
          <p:spPr>
            <a:xfrm>
              <a:off x="3276967" y="1489795"/>
              <a:ext cx="5110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0311645-E9E8-FD66-BAF4-108C579E4570}"/>
                </a:ext>
              </a:extLst>
            </p:cNvPr>
            <p:cNvCxnSpPr/>
            <p:nvPr/>
          </p:nvCxnSpPr>
          <p:spPr>
            <a:xfrm>
              <a:off x="3276967" y="2541875"/>
              <a:ext cx="5110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BE57393-6C17-C3A5-0D8A-1B1729B08EC0}"/>
                </a:ext>
              </a:extLst>
            </p:cNvPr>
            <p:cNvCxnSpPr/>
            <p:nvPr/>
          </p:nvCxnSpPr>
          <p:spPr>
            <a:xfrm>
              <a:off x="2208702" y="1501486"/>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9259D3A-8F29-B36F-FA36-E4344C1CDB38}"/>
                </a:ext>
              </a:extLst>
            </p:cNvPr>
            <p:cNvCxnSpPr/>
            <p:nvPr/>
          </p:nvCxnSpPr>
          <p:spPr>
            <a:xfrm>
              <a:off x="2241673" y="2534082"/>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3AA876C4-C36D-B5F1-5DA7-553EC1F6DE8E}"/>
              </a:ext>
            </a:extLst>
          </p:cNvPr>
          <p:cNvGrpSpPr>
            <a:grpSpLocks/>
          </p:cNvGrpSpPr>
          <p:nvPr/>
        </p:nvGrpSpPr>
        <p:grpSpPr bwMode="auto">
          <a:xfrm>
            <a:off x="2592870" y="1637641"/>
            <a:ext cx="1938337" cy="1676400"/>
            <a:chOff x="1981200" y="1143000"/>
            <a:chExt cx="4114800" cy="4114800"/>
          </a:xfrm>
        </p:grpSpPr>
        <p:sp>
          <p:nvSpPr>
            <p:cNvPr id="42" name="Rectangle 41">
              <a:extLst>
                <a:ext uri="{FF2B5EF4-FFF2-40B4-BE49-F238E27FC236}">
                  <a16:creationId xmlns:a16="http://schemas.microsoft.com/office/drawing/2014/main" id="{969FF3F2-4645-928F-524F-8DF7D5B59673}"/>
                </a:ext>
              </a:extLst>
            </p:cNvPr>
            <p:cNvSpPr/>
            <p:nvPr/>
          </p:nvSpPr>
          <p:spPr>
            <a:xfrm>
              <a:off x="1981200" y="1143000"/>
              <a:ext cx="4114800" cy="411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3" name="Straight Connector 42">
              <a:extLst>
                <a:ext uri="{FF2B5EF4-FFF2-40B4-BE49-F238E27FC236}">
                  <a16:creationId xmlns:a16="http://schemas.microsoft.com/office/drawing/2014/main" id="{00AFDFD5-941F-3043-CBE8-92718439B6A0}"/>
                </a:ext>
              </a:extLst>
            </p:cNvPr>
            <p:cNvCxnSpPr/>
            <p:nvPr/>
          </p:nvCxnSpPr>
          <p:spPr>
            <a:xfrm>
              <a:off x="2217102" y="3044536"/>
              <a:ext cx="36429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CE655BA-2C50-4736-BA4C-68EB61C55DBA}"/>
                </a:ext>
              </a:extLst>
            </p:cNvPr>
            <p:cNvCxnSpPr/>
            <p:nvPr/>
          </p:nvCxnSpPr>
          <p:spPr>
            <a:xfrm rot="5400000">
              <a:off x="2094938" y="3009466"/>
              <a:ext cx="2057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54F001B-EE3E-D8E5-F1D9-32DBEC83040F}"/>
                </a:ext>
              </a:extLst>
            </p:cNvPr>
            <p:cNvCxnSpPr/>
            <p:nvPr/>
          </p:nvCxnSpPr>
          <p:spPr>
            <a:xfrm rot="5400000">
              <a:off x="3924862" y="3009466"/>
              <a:ext cx="2057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736F66A-C970-9A3A-2B34-97B6C7822C8A}"/>
                </a:ext>
              </a:extLst>
            </p:cNvPr>
            <p:cNvCxnSpPr/>
            <p:nvPr/>
          </p:nvCxnSpPr>
          <p:spPr>
            <a:xfrm rot="5400000">
              <a:off x="1181662" y="3009466"/>
              <a:ext cx="2057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C54C123-2038-6B70-F5C9-0FAEA8C5C301}"/>
                </a:ext>
              </a:extLst>
            </p:cNvPr>
            <p:cNvCxnSpPr/>
            <p:nvPr/>
          </p:nvCxnSpPr>
          <p:spPr>
            <a:xfrm rot="5400000">
              <a:off x="4838138" y="3009466"/>
              <a:ext cx="2057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FCD29EF-5670-0598-E234-22100B637BFC}"/>
                </a:ext>
              </a:extLst>
            </p:cNvPr>
            <p:cNvCxnSpPr/>
            <p:nvPr/>
          </p:nvCxnSpPr>
          <p:spPr>
            <a:xfrm rot="5400000">
              <a:off x="3011584" y="3009466"/>
              <a:ext cx="2057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49" name="Table 48">
            <a:extLst>
              <a:ext uri="{FF2B5EF4-FFF2-40B4-BE49-F238E27FC236}">
                <a16:creationId xmlns:a16="http://schemas.microsoft.com/office/drawing/2014/main" id="{6266CB0C-C1DC-B0A8-F821-A77208A1F544}"/>
              </a:ext>
            </a:extLst>
          </p:cNvPr>
          <p:cNvGraphicFramePr>
            <a:graphicFrameLocks noGrp="1"/>
          </p:cNvGraphicFramePr>
          <p:nvPr/>
        </p:nvGraphicFramePr>
        <p:xfrm>
          <a:off x="4958244" y="1532024"/>
          <a:ext cx="3887787" cy="1930496"/>
        </p:xfrm>
        <a:graphic>
          <a:graphicData uri="http://schemas.openxmlformats.org/drawingml/2006/table">
            <a:tbl>
              <a:tblPr firstRow="1" bandRow="1">
                <a:tableStyleId>{5C22544A-7EE6-4342-B048-85BDC9FD1C3A}</a:tableStyleId>
              </a:tblPr>
              <a:tblGrid>
                <a:gridCol w="1502473">
                  <a:extLst>
                    <a:ext uri="{9D8B030D-6E8A-4147-A177-3AD203B41FA5}">
                      <a16:colId xmlns:a16="http://schemas.microsoft.com/office/drawing/2014/main" val="20000"/>
                    </a:ext>
                  </a:extLst>
                </a:gridCol>
                <a:gridCol w="1143426">
                  <a:extLst>
                    <a:ext uri="{9D8B030D-6E8A-4147-A177-3AD203B41FA5}">
                      <a16:colId xmlns:a16="http://schemas.microsoft.com/office/drawing/2014/main" val="20001"/>
                    </a:ext>
                  </a:extLst>
                </a:gridCol>
                <a:gridCol w="1241888">
                  <a:extLst>
                    <a:ext uri="{9D8B030D-6E8A-4147-A177-3AD203B41FA5}">
                      <a16:colId xmlns:a16="http://schemas.microsoft.com/office/drawing/2014/main" val="20002"/>
                    </a:ext>
                  </a:extLst>
                </a:gridCol>
              </a:tblGrid>
              <a:tr h="416746">
                <a:tc>
                  <a:txBody>
                    <a:bodyPr/>
                    <a:lstStyle/>
                    <a:p>
                      <a:pPr algn="ctr"/>
                      <a:endParaRPr lang="en-US" sz="1800" dirty="0">
                        <a:solidFill>
                          <a:schemeClr val="tx1"/>
                        </a:solidFill>
                      </a:endParaRPr>
                    </a:p>
                  </a:txBody>
                  <a:tcPr marL="91474" marR="91474" marT="45674" marB="45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sz="1800" dirty="0">
                          <a:solidFill>
                            <a:schemeClr val="tx1"/>
                          </a:solidFill>
                        </a:rPr>
                        <a:t>H-tree</a:t>
                      </a:r>
                    </a:p>
                  </a:txBody>
                  <a:tcPr marL="91474" marR="91474" marT="45674" marB="45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Fishbone</a:t>
                      </a:r>
                    </a:p>
                  </a:txBody>
                  <a:tcPr marL="91474" marR="91474" marT="45674" marB="45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6746">
                <a:tc>
                  <a:txBody>
                    <a:bodyPr/>
                    <a:lstStyle/>
                    <a:p>
                      <a:pPr algn="ctr"/>
                      <a:r>
                        <a:rPr lang="en-US" sz="1800" dirty="0">
                          <a:solidFill>
                            <a:schemeClr val="tx1"/>
                          </a:solidFill>
                        </a:rPr>
                        <a:t>Skew</a:t>
                      </a:r>
                    </a:p>
                  </a:txBody>
                  <a:tcPr marL="91474" marR="91474" marT="45674" marB="45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dirty="0">
                          <a:solidFill>
                            <a:schemeClr val="tx1"/>
                          </a:solidFill>
                        </a:rPr>
                        <a:t>&lt;</a:t>
                      </a:r>
                    </a:p>
                  </a:txBody>
                  <a:tcPr marL="91474" marR="91474" marT="45674" marB="45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5636">
                <a:tc>
                  <a:txBody>
                    <a:bodyPr/>
                    <a:lstStyle/>
                    <a:p>
                      <a:pPr algn="ctr"/>
                      <a:r>
                        <a:rPr lang="en-US" sz="1800" dirty="0" err="1">
                          <a:solidFill>
                            <a:schemeClr val="tx1"/>
                          </a:solidFill>
                        </a:rPr>
                        <a:t>Wirelength</a:t>
                      </a:r>
                      <a:endParaRPr lang="en-US" sz="1800" dirty="0">
                        <a:solidFill>
                          <a:schemeClr val="tx1"/>
                        </a:solidFill>
                      </a:endParaRPr>
                    </a:p>
                  </a:txBody>
                  <a:tcPr marL="91474" marR="91474" marT="45674" marB="45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dirty="0">
                          <a:solidFill>
                            <a:schemeClr val="tx1"/>
                          </a:solidFill>
                        </a:rPr>
                        <a:t>&gt;</a:t>
                      </a:r>
                    </a:p>
                  </a:txBody>
                  <a:tcPr marL="91474" marR="91474" marT="45674" marB="45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5636">
                <a:tc>
                  <a:txBody>
                    <a:bodyPr/>
                    <a:lstStyle/>
                    <a:p>
                      <a:pPr algn="ctr"/>
                      <a:r>
                        <a:rPr lang="en-US" sz="1800" dirty="0">
                          <a:solidFill>
                            <a:schemeClr val="tx1"/>
                          </a:solidFill>
                        </a:rPr>
                        <a:t>Latency</a:t>
                      </a:r>
                    </a:p>
                  </a:txBody>
                  <a:tcPr marL="91474" marR="91474" marT="45674" marB="45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dirty="0">
                          <a:solidFill>
                            <a:schemeClr val="tx1"/>
                          </a:solidFill>
                        </a:rPr>
                        <a:t>&gt;</a:t>
                      </a:r>
                    </a:p>
                  </a:txBody>
                  <a:tcPr marL="91474" marR="91474" marT="45674" marB="45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5636">
                <a:tc>
                  <a:txBody>
                    <a:bodyPr/>
                    <a:lstStyle/>
                    <a:p>
                      <a:pPr algn="ctr"/>
                      <a:r>
                        <a:rPr lang="en-US" sz="1800" dirty="0">
                          <a:solidFill>
                            <a:schemeClr val="tx1"/>
                          </a:solidFill>
                        </a:rPr>
                        <a:t>Power</a:t>
                      </a:r>
                    </a:p>
                  </a:txBody>
                  <a:tcPr marL="91474" marR="91474" marT="45674" marB="45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dirty="0">
                          <a:solidFill>
                            <a:schemeClr val="tx1"/>
                          </a:solidFill>
                        </a:rPr>
                        <a:t>&gt;</a:t>
                      </a:r>
                    </a:p>
                  </a:txBody>
                  <a:tcPr marL="91474" marR="91474" marT="45674" marB="45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50" name="Rectangle 49">
            <a:extLst>
              <a:ext uri="{FF2B5EF4-FFF2-40B4-BE49-F238E27FC236}">
                <a16:creationId xmlns:a16="http://schemas.microsoft.com/office/drawing/2014/main" id="{1F9D4B00-7BA9-E31D-4606-DA70046080E5}"/>
              </a:ext>
            </a:extLst>
          </p:cNvPr>
          <p:cNvSpPr>
            <a:spLocks noChangeArrowheads="1"/>
          </p:cNvSpPr>
          <p:nvPr/>
        </p:nvSpPr>
        <p:spPr bwMode="auto">
          <a:xfrm>
            <a:off x="810107" y="3331503"/>
            <a:ext cx="827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a:t>H-tree</a:t>
            </a:r>
          </a:p>
        </p:txBody>
      </p:sp>
      <p:sp>
        <p:nvSpPr>
          <p:cNvPr id="51" name="Rectangle 50">
            <a:extLst>
              <a:ext uri="{FF2B5EF4-FFF2-40B4-BE49-F238E27FC236}">
                <a16:creationId xmlns:a16="http://schemas.microsoft.com/office/drawing/2014/main" id="{D6F69585-70F5-1EB4-26E9-DB0AD29CEAFE}"/>
              </a:ext>
            </a:extLst>
          </p:cNvPr>
          <p:cNvSpPr>
            <a:spLocks noChangeArrowheads="1"/>
          </p:cNvSpPr>
          <p:nvPr/>
        </p:nvSpPr>
        <p:spPr bwMode="auto">
          <a:xfrm>
            <a:off x="2931007" y="3341028"/>
            <a:ext cx="1277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a:t>“Fishbone”</a:t>
            </a:r>
          </a:p>
        </p:txBody>
      </p:sp>
      <p:sp>
        <p:nvSpPr>
          <p:cNvPr id="53" name="Title 52">
            <a:extLst>
              <a:ext uri="{FF2B5EF4-FFF2-40B4-BE49-F238E27FC236}">
                <a16:creationId xmlns:a16="http://schemas.microsoft.com/office/drawing/2014/main" id="{B813BA56-9F29-C0CB-A49F-16F27B0280C5}"/>
              </a:ext>
            </a:extLst>
          </p:cNvPr>
          <p:cNvSpPr>
            <a:spLocks noGrp="1"/>
          </p:cNvSpPr>
          <p:nvPr>
            <p:ph type="title"/>
          </p:nvPr>
        </p:nvSpPr>
        <p:spPr/>
        <p:txBody>
          <a:bodyPr/>
          <a:lstStyle/>
          <a:p>
            <a:r>
              <a:rPr lang="en-US" dirty="0"/>
              <a:t>Generalized H-Tree Concept</a:t>
            </a:r>
            <a:endParaRPr lang="en-IN" dirty="0"/>
          </a:p>
        </p:txBody>
      </p:sp>
      <p:sp>
        <p:nvSpPr>
          <p:cNvPr id="3" name="Footer Placeholder 2">
            <a:extLst>
              <a:ext uri="{FF2B5EF4-FFF2-40B4-BE49-F238E27FC236}">
                <a16:creationId xmlns:a16="http://schemas.microsoft.com/office/drawing/2014/main" id="{6EC0327B-EF61-42C1-A74F-AC7D5FCDAA97}"/>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custDataLst>
      <p:tags r:id="rId1"/>
    </p:custDataLst>
  </p:cSld>
  <p:clrMapOvr>
    <a:masterClrMapping/>
  </p:clrMapOvr>
  <p:transition spd="slow" advTm="9832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par>
                          <p:cTn id="19" fill="hold">
                            <p:stCondLst>
                              <p:cond delay="0"/>
                            </p:stCondLst>
                            <p:childTnLst>
                              <p:par>
                                <p:cTn id="20" presetID="10" presetClass="entr" presetSubtype="0" fill="hold" grpId="0" nodeType="afterEffect">
                                  <p:stCondLst>
                                    <p:cond delay="0"/>
                                  </p:stCondLst>
                                  <p:childTnLst>
                                    <p:set>
                                      <p:cBhvr>
                                        <p:cTn id="21" dur="1" fill="hold">
                                          <p:stCondLst>
                                            <p:cond delay="0"/>
                                          </p:stCondLst>
                                        </p:cTn>
                                        <p:tgtEl>
                                          <p:spTgt spid="214"/>
                                        </p:tgtEl>
                                        <p:attrNameLst>
                                          <p:attrName>style.visibility</p:attrName>
                                        </p:attrNameLst>
                                      </p:cBhvr>
                                      <p:to>
                                        <p:strVal val="visible"/>
                                      </p:to>
                                    </p:set>
                                    <p:animEffect transition="in" filter="fade">
                                      <p:cBhvr>
                                        <p:cTn id="22" dur="500"/>
                                        <p:tgtEl>
                                          <p:spTgt spid="2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6"/>
                                        </p:tgtEl>
                                        <p:attrNameLst>
                                          <p:attrName>style.visibility</p:attrName>
                                        </p:attrNameLst>
                                      </p:cBhvr>
                                      <p:to>
                                        <p:strVal val="visible"/>
                                      </p:to>
                                    </p:set>
                                    <p:animEffect transition="in" filter="fade">
                                      <p:cBhvr>
                                        <p:cTn id="27" dur="500"/>
                                        <p:tgtEl>
                                          <p:spTgt spid="16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5"/>
                                        </p:tgtEl>
                                        <p:attrNameLst>
                                          <p:attrName>style.visibility</p:attrName>
                                        </p:attrNameLst>
                                      </p:cBhvr>
                                      <p:to>
                                        <p:strVal val="visible"/>
                                      </p:to>
                                    </p:set>
                                    <p:animEffect transition="in" filter="fade">
                                      <p:cBhvr>
                                        <p:cTn id="30" dur="500"/>
                                        <p:tgtEl>
                                          <p:spTgt spid="2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7"/>
                                        </p:tgtEl>
                                        <p:attrNameLst>
                                          <p:attrName>style.visibility</p:attrName>
                                        </p:attrNameLst>
                                      </p:cBhvr>
                                      <p:to>
                                        <p:strVal val="visible"/>
                                      </p:to>
                                    </p:set>
                                    <p:animEffect transition="in" filter="fade">
                                      <p:cBhvr>
                                        <p:cTn id="33" dur="500"/>
                                        <p:tgtEl>
                                          <p:spTgt spid="2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8"/>
                                        </p:tgtEl>
                                        <p:attrNameLst>
                                          <p:attrName>style.visibility</p:attrName>
                                        </p:attrNameLst>
                                      </p:cBhvr>
                                      <p:to>
                                        <p:strVal val="visible"/>
                                      </p:to>
                                    </p:set>
                                    <p:animEffect transition="in" filter="fade">
                                      <p:cBhvr>
                                        <p:cTn id="36"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15" grpId="0"/>
      <p:bldP spid="217" grpId="0"/>
      <p:bldP spid="218" grpId="0"/>
      <p:bldP spid="5" grpId="0" uiExpand="1" build="p"/>
      <p:bldP spid="50" grpId="0"/>
      <p:bldP spid="5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1BF704AD-4465-484C-A6CF-1F583E9C1456}"/>
              </a:ext>
            </a:extLst>
          </p:cNvPr>
          <p:cNvSpPr>
            <a:spLocks noGrp="1" noChangeArrowheads="1"/>
          </p:cNvSpPr>
          <p:nvPr>
            <p:ph type="title"/>
          </p:nvPr>
        </p:nvSpPr>
        <p:spPr/>
        <p:txBody>
          <a:bodyPr/>
          <a:lstStyle/>
          <a:p>
            <a:r>
              <a:rPr lang="en-US" altLang="en-US" dirty="0"/>
              <a:t>Idea: Capture/Explore Tradeoff (“Pareto” Frontier)</a:t>
            </a:r>
          </a:p>
        </p:txBody>
      </p:sp>
      <p:sp>
        <p:nvSpPr>
          <p:cNvPr id="7" name="Content Placeholder 2">
            <a:extLst>
              <a:ext uri="{FF2B5EF4-FFF2-40B4-BE49-F238E27FC236}">
                <a16:creationId xmlns:a16="http://schemas.microsoft.com/office/drawing/2014/main" id="{98DBF787-C4B5-48BF-A6F9-08549A0AA258}"/>
              </a:ext>
            </a:extLst>
          </p:cNvPr>
          <p:cNvSpPr>
            <a:spLocks noGrp="1" noChangeArrowheads="1"/>
          </p:cNvSpPr>
          <p:nvPr>
            <p:ph idx="4294967295"/>
          </p:nvPr>
        </p:nvSpPr>
        <p:spPr>
          <a:xfrm>
            <a:off x="0" y="841800"/>
            <a:ext cx="8153400" cy="419100"/>
          </a:xfrm>
        </p:spPr>
        <p:txBody>
          <a:bodyPr anchor="ctr"/>
          <a:lstStyle/>
          <a:p>
            <a:pPr marL="179388" indent="-179388">
              <a:lnSpc>
                <a:spcPct val="100000"/>
              </a:lnSpc>
            </a:pPr>
            <a:r>
              <a:rPr lang="en-US" altLang="en-US" sz="2400" b="1" dirty="0"/>
              <a:t>(Recall: floorplan shape functions ?)</a:t>
            </a:r>
            <a:endParaRPr lang="en-US" altLang="en-US" sz="2400" dirty="0"/>
          </a:p>
        </p:txBody>
      </p:sp>
      <p:pic>
        <p:nvPicPr>
          <p:cNvPr id="2" name="Picture 1">
            <a:extLst>
              <a:ext uri="{FF2B5EF4-FFF2-40B4-BE49-F238E27FC236}">
                <a16:creationId xmlns:a16="http://schemas.microsoft.com/office/drawing/2014/main" id="{CF94688C-3AC3-4E6D-B24A-D20975C1E1D6}"/>
              </a:ext>
            </a:extLst>
          </p:cNvPr>
          <p:cNvPicPr>
            <a:picLocks noChangeAspect="1"/>
          </p:cNvPicPr>
          <p:nvPr/>
        </p:nvPicPr>
        <p:blipFill rotWithShape="1">
          <a:blip r:embed="rId3"/>
          <a:srcRect l="50833" t="22500" r="10834" b="27500"/>
          <a:stretch/>
        </p:blipFill>
        <p:spPr>
          <a:xfrm>
            <a:off x="1676400" y="1507435"/>
            <a:ext cx="5715000" cy="4969565"/>
          </a:xfrm>
          <a:prstGeom prst="rect">
            <a:avLst/>
          </a:prstGeom>
        </p:spPr>
      </p:pic>
      <p:sp>
        <p:nvSpPr>
          <p:cNvPr id="4" name="Footer Placeholder 2">
            <a:extLst>
              <a:ext uri="{FF2B5EF4-FFF2-40B4-BE49-F238E27FC236}">
                <a16:creationId xmlns:a16="http://schemas.microsoft.com/office/drawing/2014/main" id="{5AE025E2-C0AA-FB00-C608-096F1E51A878}"/>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cSld>
  <p:clrMapOvr>
    <a:masterClrMapping/>
  </p:clrMapOvr>
  <p:transition spd="slow" advTm="29156"/>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1513B102-5408-A0AF-EACB-EE1196EBB9DC}"/>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EE369982-B180-6A6A-254B-D66C584B7499}"/>
              </a:ext>
            </a:extLst>
          </p:cNvPr>
          <p:cNvSpPr txBox="1">
            <a:spLocks noGrp="1"/>
          </p:cNvSpPr>
          <p:nvPr>
            <p:ph type="ctrTitle"/>
          </p:nvPr>
        </p:nvSpPr>
        <p:spPr>
          <a:xfrm>
            <a:off x="155846" y="1578379"/>
            <a:ext cx="8832308" cy="1088823"/>
          </a:xfrm>
          <a:prstGeom prst="rect">
            <a:avLst/>
          </a:prstGeom>
        </p:spPr>
        <p:txBody>
          <a:bodyPr spcFirstLastPara="1" wrap="square" lIns="91425" tIns="91425" rIns="91425" bIns="91425" anchor="b" anchorCtr="0">
            <a:normAutofit/>
          </a:bodyPr>
          <a:lstStyle/>
          <a:p>
            <a:r>
              <a:rPr lang="en" dirty="0"/>
              <a:t>Also: Routing to IOs: pad (ICeWall)</a:t>
            </a:r>
            <a:endParaRPr dirty="0"/>
          </a:p>
        </p:txBody>
      </p:sp>
      <p:sp>
        <p:nvSpPr>
          <p:cNvPr id="2" name="Footer Placeholder 2">
            <a:extLst>
              <a:ext uri="{FF2B5EF4-FFF2-40B4-BE49-F238E27FC236}">
                <a16:creationId xmlns:a16="http://schemas.microsoft.com/office/drawing/2014/main" id="{29BE23B6-0CC2-459B-0F02-FDD50F48F294}"/>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1376728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p:nvPr/>
        </p:nvSpPr>
        <p:spPr>
          <a:xfrm>
            <a:off x="81022" y="142153"/>
            <a:ext cx="9036844" cy="372251"/>
          </a:xfrm>
          <a:prstGeom prst="rect">
            <a:avLst/>
          </a:prstGeom>
          <a:solidFill>
            <a:schemeClr val="lt1"/>
          </a:solidFill>
          <a:ln>
            <a:noFill/>
          </a:ln>
        </p:spPr>
        <p:txBody>
          <a:bodyPr spcFirstLastPara="1" wrap="square" lIns="68569" tIns="34275" rIns="68569" bIns="34275" anchor="t" anchorCtr="0">
            <a:noAutofit/>
          </a:bodyPr>
          <a:lstStyle/>
          <a:p>
            <a:pPr lvl="0">
              <a:lnSpc>
                <a:spcPct val="90000"/>
              </a:lnSpc>
              <a:buClr>
                <a:srgbClr val="254061"/>
              </a:buClr>
              <a:buSzPts val="3200"/>
            </a:pPr>
            <a:r>
              <a:rPr lang="en-US" sz="2800" b="1" dirty="0">
                <a:solidFill>
                  <a:srgbClr val="495E78"/>
                </a:solidFill>
              </a:rPr>
              <a:t>SOC Integration and Planning: </a:t>
            </a:r>
            <a:r>
              <a:rPr lang="en-US" sz="2800" b="1" dirty="0" err="1">
                <a:solidFill>
                  <a:srgbClr val="495E78"/>
                </a:solidFill>
              </a:rPr>
              <a:t>ICeWall</a:t>
            </a:r>
            <a:r>
              <a:rPr lang="en-US" sz="2800" b="1" dirty="0">
                <a:solidFill>
                  <a:srgbClr val="495E78"/>
                </a:solidFill>
              </a:rPr>
              <a:t> </a:t>
            </a:r>
            <a:r>
              <a:rPr lang="en-US" sz="2800" b="1" dirty="0" err="1">
                <a:solidFill>
                  <a:srgbClr val="495E78"/>
                </a:solidFill>
              </a:rPr>
              <a:t>Padring</a:t>
            </a:r>
            <a:r>
              <a:rPr lang="en-US" sz="2800" b="1" dirty="0">
                <a:solidFill>
                  <a:srgbClr val="495E78"/>
                </a:solidFill>
              </a:rPr>
              <a:t> Gen</a:t>
            </a:r>
            <a:endParaRPr sz="1100" dirty="0">
              <a:solidFill>
                <a:srgbClr val="495E78"/>
              </a:solidFill>
            </a:endParaRPr>
          </a:p>
        </p:txBody>
      </p:sp>
      <p:sp>
        <p:nvSpPr>
          <p:cNvPr id="2" name="Text Placeholder 1">
            <a:extLst>
              <a:ext uri="{FF2B5EF4-FFF2-40B4-BE49-F238E27FC236}">
                <a16:creationId xmlns:a16="http://schemas.microsoft.com/office/drawing/2014/main" id="{F8095F83-C35E-4ECE-997F-F0520C38523D}"/>
              </a:ext>
            </a:extLst>
          </p:cNvPr>
          <p:cNvSpPr>
            <a:spLocks noGrp="1"/>
          </p:cNvSpPr>
          <p:nvPr>
            <p:ph type="body" idx="1"/>
          </p:nvPr>
        </p:nvSpPr>
        <p:spPr>
          <a:xfrm>
            <a:off x="0" y="869133"/>
            <a:ext cx="4587412" cy="4889439"/>
          </a:xfrm>
        </p:spPr>
        <p:txBody>
          <a:bodyPr/>
          <a:lstStyle/>
          <a:p>
            <a:pPr marL="172641" indent="-172641">
              <a:spcBef>
                <a:spcPts val="450"/>
              </a:spcBef>
              <a:buClr>
                <a:srgbClr val="000000"/>
              </a:buClr>
              <a:buSzPts val="2220"/>
            </a:pPr>
            <a:r>
              <a:rPr lang="en-US" sz="1800" b="1" dirty="0"/>
              <a:t>Starts with:</a:t>
            </a:r>
          </a:p>
          <a:p>
            <a:pPr marL="344488" lvl="1" indent="-173038">
              <a:spcBef>
                <a:spcPts val="450"/>
              </a:spcBef>
              <a:buClr>
                <a:srgbClr val="000000"/>
              </a:buClr>
              <a:buSzPts val="2220"/>
            </a:pPr>
            <a:r>
              <a:rPr lang="en-US" sz="1800" dirty="0"/>
              <a:t>Verilog netlist with signal IO pads for simulation and STA</a:t>
            </a:r>
          </a:p>
          <a:p>
            <a:pPr marL="344488" lvl="1" indent="-173038">
              <a:spcBef>
                <a:spcPts val="450"/>
              </a:spcBef>
              <a:buClr>
                <a:srgbClr val="000000"/>
              </a:buClr>
              <a:buSzPts val="2220"/>
            </a:pPr>
            <a:r>
              <a:rPr lang="en-US" sz="1800" dirty="0"/>
              <a:t>Power/ground IO cells may be present</a:t>
            </a:r>
          </a:p>
          <a:p>
            <a:pPr marL="344488" lvl="1" indent="-173038">
              <a:spcBef>
                <a:spcPts val="450"/>
              </a:spcBef>
              <a:buClr>
                <a:srgbClr val="000000"/>
              </a:buClr>
              <a:buSzPts val="2220"/>
            </a:pPr>
            <a:r>
              <a:rPr lang="en-US" sz="1800" dirty="0"/>
              <a:t>IO cell data (signal, P/G, fillers, …) </a:t>
            </a:r>
            <a:br>
              <a:rPr lang="en-US" sz="1800" dirty="0"/>
            </a:br>
            <a:r>
              <a:rPr lang="en-US" sz="1800" dirty="0"/>
              <a:t>from library documentation  </a:t>
            </a:r>
          </a:p>
          <a:p>
            <a:pPr marL="172641" indent="-172641">
              <a:spcBef>
                <a:spcPts val="450"/>
              </a:spcBef>
              <a:buClr>
                <a:srgbClr val="000000"/>
              </a:buClr>
              <a:buSzPts val="2220"/>
            </a:pPr>
            <a:endParaRPr lang="en-US" sz="1800" b="1" dirty="0"/>
          </a:p>
          <a:p>
            <a:pPr marL="172641" indent="-172641">
              <a:spcBef>
                <a:spcPts val="450"/>
              </a:spcBef>
              <a:buClr>
                <a:srgbClr val="000000"/>
              </a:buClr>
              <a:buSzPts val="2220"/>
            </a:pPr>
            <a:r>
              <a:rPr lang="en-US" sz="1800" b="1" dirty="0"/>
              <a:t>Footprint file</a:t>
            </a:r>
            <a:r>
              <a:rPr lang="en-US" sz="1800" dirty="0"/>
              <a:t> defines where each </a:t>
            </a:r>
            <a:br>
              <a:rPr lang="en-US" sz="1800" dirty="0"/>
            </a:br>
            <a:r>
              <a:rPr lang="en-US" sz="1800" dirty="0" err="1"/>
              <a:t>padcell</a:t>
            </a:r>
            <a:r>
              <a:rPr lang="en-US" sz="1800" dirty="0"/>
              <a:t> is to be placed in the </a:t>
            </a:r>
            <a:r>
              <a:rPr lang="en-US" sz="1800" dirty="0" err="1"/>
              <a:t>padring</a:t>
            </a:r>
            <a:r>
              <a:rPr lang="en-US" sz="1800" dirty="0"/>
              <a:t> – supports reuse of pre-existing </a:t>
            </a:r>
            <a:r>
              <a:rPr lang="en-US" sz="1800" dirty="0" err="1"/>
              <a:t>padframes</a:t>
            </a:r>
            <a:endParaRPr lang="en-US" sz="1800" dirty="0"/>
          </a:p>
          <a:p>
            <a:pPr marL="0" indent="0">
              <a:spcBef>
                <a:spcPts val="450"/>
              </a:spcBef>
              <a:buClr>
                <a:srgbClr val="000000"/>
              </a:buClr>
              <a:buSzPts val="2220"/>
              <a:buNone/>
            </a:pPr>
            <a:r>
              <a:rPr lang="en-US" sz="1800" dirty="0"/>
              <a:t> </a:t>
            </a:r>
          </a:p>
          <a:p>
            <a:pPr marL="172641" indent="-172641">
              <a:spcBef>
                <a:spcPts val="450"/>
              </a:spcBef>
              <a:buClr>
                <a:srgbClr val="000000"/>
              </a:buClr>
              <a:buSzPts val="2220"/>
            </a:pPr>
            <a:r>
              <a:rPr lang="en-US" sz="1800" b="1" dirty="0"/>
              <a:t>Signal mapping file </a:t>
            </a:r>
            <a:r>
              <a:rPr lang="en-US" sz="1800" dirty="0"/>
              <a:t>defines which signal in the Verilog is to be associated with which </a:t>
            </a:r>
            <a:r>
              <a:rPr lang="en-US" sz="1800" dirty="0" err="1"/>
              <a:t>padcell</a:t>
            </a:r>
            <a:r>
              <a:rPr lang="en-US" sz="1800" dirty="0"/>
              <a:t> in the </a:t>
            </a:r>
            <a:r>
              <a:rPr lang="en-US" sz="1800" dirty="0" err="1"/>
              <a:t>padring</a:t>
            </a:r>
            <a:r>
              <a:rPr lang="en-US" sz="1800" dirty="0"/>
              <a:t> </a:t>
            </a:r>
          </a:p>
          <a:p>
            <a:pPr marL="344488" lvl="1" indent="-173038">
              <a:spcBef>
                <a:spcPts val="450"/>
              </a:spcBef>
              <a:buClr>
                <a:srgbClr val="000000"/>
              </a:buClr>
              <a:buSzPts val="2220"/>
            </a:pPr>
            <a:r>
              <a:rPr lang="en-US" sz="1800" dirty="0"/>
              <a:t>+ Auto-assignment capability in </a:t>
            </a:r>
            <a:r>
              <a:rPr lang="en-US" sz="1800" dirty="0" err="1"/>
              <a:t>ICeWall</a:t>
            </a:r>
            <a:endParaRPr lang="en-US" sz="1800" dirty="0"/>
          </a:p>
          <a:p>
            <a:pPr marL="172641" indent="-172641">
              <a:spcBef>
                <a:spcPts val="450"/>
              </a:spcBef>
              <a:buClr>
                <a:srgbClr val="000000"/>
              </a:buClr>
              <a:buSzPts val="2220"/>
            </a:pPr>
            <a:endParaRPr lang="en-US" sz="1800" dirty="0"/>
          </a:p>
          <a:p>
            <a:pPr marL="172641" indent="-172641">
              <a:spcBef>
                <a:spcPts val="450"/>
              </a:spcBef>
              <a:buClr>
                <a:srgbClr val="000000"/>
              </a:buClr>
              <a:buSzPts val="2220"/>
            </a:pPr>
            <a:r>
              <a:rPr lang="en-US" sz="1800" b="1" dirty="0"/>
              <a:t>Decouples footprint and signal mapping </a:t>
            </a:r>
            <a:r>
              <a:rPr lang="en-US" sz="1800" dirty="0"/>
              <a:t>for </a:t>
            </a:r>
            <a:r>
              <a:rPr lang="en-US" sz="1800" dirty="0" err="1"/>
              <a:t>padframe</a:t>
            </a:r>
            <a:r>
              <a:rPr lang="en-US" sz="1800" dirty="0"/>
              <a:t> reuse</a:t>
            </a:r>
          </a:p>
          <a:p>
            <a:pPr marL="0" indent="0">
              <a:spcBef>
                <a:spcPts val="450"/>
              </a:spcBef>
              <a:buClr>
                <a:srgbClr val="000000"/>
              </a:buClr>
              <a:buSzPts val="2220"/>
              <a:buNone/>
            </a:pPr>
            <a:endParaRPr lang="en-US" sz="1800" dirty="0"/>
          </a:p>
        </p:txBody>
      </p:sp>
      <p:grpSp>
        <p:nvGrpSpPr>
          <p:cNvPr id="4" name="그룹 3">
            <a:extLst>
              <a:ext uri="{FF2B5EF4-FFF2-40B4-BE49-F238E27FC236}">
                <a16:creationId xmlns:a16="http://schemas.microsoft.com/office/drawing/2014/main" id="{0E19C226-EC5E-417E-8310-63527D3150F4}"/>
              </a:ext>
            </a:extLst>
          </p:cNvPr>
          <p:cNvGrpSpPr/>
          <p:nvPr/>
        </p:nvGrpSpPr>
        <p:grpSpPr>
          <a:xfrm>
            <a:off x="4499569" y="1381727"/>
            <a:ext cx="4635834" cy="4171952"/>
            <a:chOff x="6675933" y="151633"/>
            <a:chExt cx="5566215" cy="6249169"/>
          </a:xfrm>
        </p:grpSpPr>
        <p:sp>
          <p:nvSpPr>
            <p:cNvPr id="130" name="Rectangle 1084">
              <a:extLst>
                <a:ext uri="{FF2B5EF4-FFF2-40B4-BE49-F238E27FC236}">
                  <a16:creationId xmlns:a16="http://schemas.microsoft.com/office/drawing/2014/main" id="{6A525EDF-BC63-4DF2-B83E-B3656598832F}"/>
                </a:ext>
              </a:extLst>
            </p:cNvPr>
            <p:cNvSpPr/>
            <p:nvPr/>
          </p:nvSpPr>
          <p:spPr>
            <a:xfrm>
              <a:off x="10079450" y="3662805"/>
              <a:ext cx="1653152" cy="2737997"/>
            </a:xfrm>
            <a:prstGeom prst="rect">
              <a:avLst/>
            </a:prstGeom>
          </p:spPr>
          <p:style>
            <a:lnRef idx="1">
              <a:schemeClr val="accent6"/>
            </a:lnRef>
            <a:fillRef idx="2">
              <a:schemeClr val="accent6"/>
            </a:fillRef>
            <a:effectRef idx="1">
              <a:schemeClr val="accent6"/>
            </a:effectRef>
            <a:fontRef idx="minor">
              <a:schemeClr val="dk1"/>
            </a:fontRef>
          </p:style>
          <p:txBody>
            <a:bodyPr rtlCol="0" anchor="b"/>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r"/>
              <a:r>
                <a:rPr lang="en-GB" sz="1050" b="1" dirty="0" err="1">
                  <a:latin typeface="+mj-lt"/>
                </a:rPr>
                <a:t>OpenROAD</a:t>
              </a:r>
              <a:endParaRPr lang="en-GB" sz="1050" b="1" dirty="0">
                <a:latin typeface="+mj-lt"/>
              </a:endParaRPr>
            </a:p>
          </p:txBody>
        </p:sp>
        <p:sp>
          <p:nvSpPr>
            <p:cNvPr id="131" name="Cylinder 5">
              <a:extLst>
                <a:ext uri="{FF2B5EF4-FFF2-40B4-BE49-F238E27FC236}">
                  <a16:creationId xmlns:a16="http://schemas.microsoft.com/office/drawing/2014/main" id="{00426508-CEBD-46B6-BF5D-0F8D035F2051}"/>
                </a:ext>
              </a:extLst>
            </p:cNvPr>
            <p:cNvSpPr/>
            <p:nvPr/>
          </p:nvSpPr>
          <p:spPr>
            <a:xfrm>
              <a:off x="9152584" y="1498294"/>
              <a:ext cx="907629" cy="545123"/>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GB" sz="1050" b="1" dirty="0">
                  <a:latin typeface="+mj-lt"/>
                </a:rPr>
                <a:t>Verilog</a:t>
              </a:r>
            </a:p>
          </p:txBody>
        </p:sp>
        <p:sp>
          <p:nvSpPr>
            <p:cNvPr id="132" name="Rectangle: Folded Corner 6">
              <a:extLst>
                <a:ext uri="{FF2B5EF4-FFF2-40B4-BE49-F238E27FC236}">
                  <a16:creationId xmlns:a16="http://schemas.microsoft.com/office/drawing/2014/main" id="{3A9B3026-B31E-4EA6-872A-E4B74565912F}"/>
                </a:ext>
              </a:extLst>
            </p:cNvPr>
            <p:cNvSpPr/>
            <p:nvPr/>
          </p:nvSpPr>
          <p:spPr>
            <a:xfrm>
              <a:off x="8582243" y="3185823"/>
              <a:ext cx="316523" cy="448407"/>
            </a:xfrm>
            <a:prstGeom prst="foldedCorner">
              <a:avLst/>
            </a:prstGeom>
          </p:spPr>
          <p:style>
            <a:lnRef idx="1">
              <a:schemeClr val="accent2"/>
            </a:lnRef>
            <a:fillRef idx="3">
              <a:schemeClr val="accent2"/>
            </a:fillRef>
            <a:effectRef idx="2">
              <a:schemeClr val="accent2"/>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GB" sz="1050" b="1">
                <a:latin typeface="+mj-lt"/>
              </a:endParaRPr>
            </a:p>
          </p:txBody>
        </p:sp>
        <p:sp>
          <p:nvSpPr>
            <p:cNvPr id="133" name="Rectangle: Folded Corner 7">
              <a:extLst>
                <a:ext uri="{FF2B5EF4-FFF2-40B4-BE49-F238E27FC236}">
                  <a16:creationId xmlns:a16="http://schemas.microsoft.com/office/drawing/2014/main" id="{9BEA838E-719A-42D6-BFBF-B5155F3980CB}"/>
                </a:ext>
              </a:extLst>
            </p:cNvPr>
            <p:cNvSpPr/>
            <p:nvPr/>
          </p:nvSpPr>
          <p:spPr>
            <a:xfrm>
              <a:off x="11732602" y="1514381"/>
              <a:ext cx="316523" cy="448407"/>
            </a:xfrm>
            <a:prstGeom prst="foldedCorner">
              <a:avLst/>
            </a:prstGeom>
          </p:spPr>
          <p:style>
            <a:lnRef idx="1">
              <a:schemeClr val="accent2"/>
            </a:lnRef>
            <a:fillRef idx="3">
              <a:schemeClr val="accent2"/>
            </a:fillRef>
            <a:effectRef idx="2">
              <a:schemeClr val="accent2"/>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GB" sz="1050" b="1">
                <a:latin typeface="+mj-lt"/>
              </a:endParaRPr>
            </a:p>
          </p:txBody>
        </p:sp>
        <p:sp>
          <p:nvSpPr>
            <p:cNvPr id="134" name="Rectangle: Folded Corner 8">
              <a:extLst>
                <a:ext uri="{FF2B5EF4-FFF2-40B4-BE49-F238E27FC236}">
                  <a16:creationId xmlns:a16="http://schemas.microsoft.com/office/drawing/2014/main" id="{8F40829B-C84C-427F-84D4-43C772477E7F}"/>
                </a:ext>
              </a:extLst>
            </p:cNvPr>
            <p:cNvSpPr/>
            <p:nvPr/>
          </p:nvSpPr>
          <p:spPr>
            <a:xfrm>
              <a:off x="8582244" y="4694253"/>
              <a:ext cx="316523" cy="448407"/>
            </a:xfrm>
            <a:prstGeom prst="foldedCorner">
              <a:avLst/>
            </a:prstGeom>
          </p:spPr>
          <p:style>
            <a:lnRef idx="1">
              <a:schemeClr val="accent2"/>
            </a:lnRef>
            <a:fillRef idx="3">
              <a:schemeClr val="accent2"/>
            </a:fillRef>
            <a:effectRef idx="2">
              <a:schemeClr val="accent2"/>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GB" sz="1050" b="1">
                <a:latin typeface="+mj-lt"/>
              </a:endParaRPr>
            </a:p>
          </p:txBody>
        </p:sp>
        <p:sp>
          <p:nvSpPr>
            <p:cNvPr id="135" name="Rectangle: Rounded Corners 10">
              <a:extLst>
                <a:ext uri="{FF2B5EF4-FFF2-40B4-BE49-F238E27FC236}">
                  <a16:creationId xmlns:a16="http://schemas.microsoft.com/office/drawing/2014/main" id="{C2245997-2CA7-4722-B81C-B9255B050A14}"/>
                </a:ext>
              </a:extLst>
            </p:cNvPr>
            <p:cNvSpPr/>
            <p:nvPr/>
          </p:nvSpPr>
          <p:spPr>
            <a:xfrm>
              <a:off x="9753670" y="2462655"/>
              <a:ext cx="1288800" cy="641838"/>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GB" sz="1050" b="1" dirty="0">
                  <a:latin typeface="+mj-lt"/>
                </a:rPr>
                <a:t>Synthesis</a:t>
              </a:r>
            </a:p>
          </p:txBody>
        </p:sp>
        <p:cxnSp>
          <p:nvCxnSpPr>
            <p:cNvPr id="136" name="Connector: Elbow 13">
              <a:extLst>
                <a:ext uri="{FF2B5EF4-FFF2-40B4-BE49-F238E27FC236}">
                  <a16:creationId xmlns:a16="http://schemas.microsoft.com/office/drawing/2014/main" id="{8AEB1495-5E17-4F09-B1C2-5E6509836A21}"/>
                </a:ext>
              </a:extLst>
            </p:cNvPr>
            <p:cNvCxnSpPr>
              <a:cxnSpLocks/>
              <a:stCxn id="132" idx="3"/>
              <a:endCxn id="148" idx="1"/>
            </p:cNvCxnSpPr>
            <p:nvPr/>
          </p:nvCxnSpPr>
          <p:spPr>
            <a:xfrm>
              <a:off x="8898766" y="3410028"/>
              <a:ext cx="1312897" cy="7817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5">
              <a:extLst>
                <a:ext uri="{FF2B5EF4-FFF2-40B4-BE49-F238E27FC236}">
                  <a16:creationId xmlns:a16="http://schemas.microsoft.com/office/drawing/2014/main" id="{FCCB2204-461B-45EF-89C7-FD3201DAD7B9}"/>
                </a:ext>
              </a:extLst>
            </p:cNvPr>
            <p:cNvCxnSpPr>
              <a:cxnSpLocks/>
              <a:stCxn id="133" idx="2"/>
              <a:endCxn id="148" idx="3"/>
            </p:cNvCxnSpPr>
            <p:nvPr/>
          </p:nvCxnSpPr>
          <p:spPr>
            <a:xfrm rot="5400000">
              <a:off x="10604215" y="2905159"/>
              <a:ext cx="2229020" cy="3442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7">
              <a:extLst>
                <a:ext uri="{FF2B5EF4-FFF2-40B4-BE49-F238E27FC236}">
                  <a16:creationId xmlns:a16="http://schemas.microsoft.com/office/drawing/2014/main" id="{37E368B0-5CCD-490F-9CCF-E715182A6F21}"/>
                </a:ext>
              </a:extLst>
            </p:cNvPr>
            <p:cNvCxnSpPr>
              <a:cxnSpLocks/>
              <a:stCxn id="134" idx="3"/>
              <a:endCxn id="148" idx="1"/>
            </p:cNvCxnSpPr>
            <p:nvPr/>
          </p:nvCxnSpPr>
          <p:spPr>
            <a:xfrm flipV="1">
              <a:off x="8898767" y="4191808"/>
              <a:ext cx="1312896" cy="7266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9" name="Rectangle: Rounded Corners 18">
              <a:extLst>
                <a:ext uri="{FF2B5EF4-FFF2-40B4-BE49-F238E27FC236}">
                  <a16:creationId xmlns:a16="http://schemas.microsoft.com/office/drawing/2014/main" id="{E5DD24E4-C528-478C-AD9B-178CFC8E7B8D}"/>
                </a:ext>
              </a:extLst>
            </p:cNvPr>
            <p:cNvSpPr/>
            <p:nvPr/>
          </p:nvSpPr>
          <p:spPr>
            <a:xfrm>
              <a:off x="6675933" y="2211526"/>
              <a:ext cx="1659974" cy="6418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GB" sz="1050" b="1" dirty="0" err="1">
                  <a:latin typeface="+mj-lt"/>
                </a:rPr>
                <a:t>ICeWall</a:t>
              </a:r>
              <a:r>
                <a:rPr lang="en-GB" sz="1050" b="1" dirty="0">
                  <a:latin typeface="+mj-lt"/>
                </a:rPr>
                <a:t>: Extract Footprint</a:t>
              </a:r>
            </a:p>
          </p:txBody>
        </p:sp>
        <p:cxnSp>
          <p:nvCxnSpPr>
            <p:cNvPr id="140" name="Connector: Elbow 20">
              <a:extLst>
                <a:ext uri="{FF2B5EF4-FFF2-40B4-BE49-F238E27FC236}">
                  <a16:creationId xmlns:a16="http://schemas.microsoft.com/office/drawing/2014/main" id="{6A92637D-8FB4-4DBA-A994-841EBFAC30F1}"/>
                </a:ext>
              </a:extLst>
            </p:cNvPr>
            <p:cNvCxnSpPr>
              <a:cxnSpLocks/>
              <a:stCxn id="139" idx="2"/>
              <a:endCxn id="132" idx="1"/>
            </p:cNvCxnSpPr>
            <p:nvPr/>
          </p:nvCxnSpPr>
          <p:spPr>
            <a:xfrm rot="16200000" flipH="1">
              <a:off x="7765749" y="2593534"/>
              <a:ext cx="556664" cy="1076322"/>
            </a:xfrm>
            <a:prstGeom prst="bentConnector2">
              <a:avLst/>
            </a:prstGeom>
            <a:ln>
              <a:tailEnd type="triangle"/>
            </a:ln>
          </p:spPr>
          <p:style>
            <a:lnRef idx="1">
              <a:schemeClr val="accent5"/>
            </a:lnRef>
            <a:fillRef idx="0">
              <a:schemeClr val="accent5"/>
            </a:fillRef>
            <a:effectRef idx="0">
              <a:schemeClr val="accent5"/>
            </a:effectRef>
            <a:fontRef idx="minor">
              <a:schemeClr val="tx1"/>
            </a:fontRef>
          </p:style>
        </p:cxnSp>
        <p:pic>
          <p:nvPicPr>
            <p:cNvPr id="141" name="Graphic 24" descr="Scientific Thought outline">
              <a:extLst>
                <a:ext uri="{FF2B5EF4-FFF2-40B4-BE49-F238E27FC236}">
                  <a16:creationId xmlns:a16="http://schemas.microsoft.com/office/drawing/2014/main" id="{E103BF63-D5BA-4649-BCE8-8563694C91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98070" y="151633"/>
              <a:ext cx="668214" cy="668214"/>
            </a:xfrm>
            <a:prstGeom prst="rect">
              <a:avLst/>
            </a:prstGeom>
          </p:spPr>
        </p:pic>
        <p:cxnSp>
          <p:nvCxnSpPr>
            <p:cNvPr id="142" name="Connector: Elbow 27">
              <a:extLst>
                <a:ext uri="{FF2B5EF4-FFF2-40B4-BE49-F238E27FC236}">
                  <a16:creationId xmlns:a16="http://schemas.microsoft.com/office/drawing/2014/main" id="{A583BFEF-BA51-49CC-B557-42B4096DDD83}"/>
                </a:ext>
              </a:extLst>
            </p:cNvPr>
            <p:cNvCxnSpPr>
              <a:cxnSpLocks/>
              <a:stCxn id="141" idx="2"/>
              <a:endCxn id="133" idx="0"/>
            </p:cNvCxnSpPr>
            <p:nvPr/>
          </p:nvCxnSpPr>
          <p:spPr>
            <a:xfrm rot="16200000" flipH="1">
              <a:off x="10964253" y="587770"/>
              <a:ext cx="694534" cy="1158687"/>
            </a:xfrm>
            <a:prstGeom prst="bentConnector3">
              <a:avLst>
                <a:gd name="adj1" fmla="val 49999"/>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43" name="Connector: Elbow 30">
              <a:extLst>
                <a:ext uri="{FF2B5EF4-FFF2-40B4-BE49-F238E27FC236}">
                  <a16:creationId xmlns:a16="http://schemas.microsoft.com/office/drawing/2014/main" id="{174BD23D-7C8F-420A-8D59-FDF2B9DECA27}"/>
                </a:ext>
              </a:extLst>
            </p:cNvPr>
            <p:cNvCxnSpPr>
              <a:cxnSpLocks/>
              <a:stCxn id="159" idx="3"/>
              <a:endCxn id="134" idx="1"/>
            </p:cNvCxnSpPr>
            <p:nvPr/>
          </p:nvCxnSpPr>
          <p:spPr>
            <a:xfrm flipV="1">
              <a:off x="8298979" y="4918457"/>
              <a:ext cx="283265" cy="3849"/>
            </a:xfrm>
            <a:prstGeom prst="bentConnector3">
              <a:avLst/>
            </a:prstGeom>
            <a:ln>
              <a:tailEnd type="triangle"/>
            </a:ln>
          </p:spPr>
          <p:style>
            <a:lnRef idx="1">
              <a:schemeClr val="accent5"/>
            </a:lnRef>
            <a:fillRef idx="0">
              <a:schemeClr val="accent5"/>
            </a:fillRef>
            <a:effectRef idx="0">
              <a:schemeClr val="accent5"/>
            </a:effectRef>
            <a:fontRef idx="minor">
              <a:schemeClr val="tx1"/>
            </a:fontRef>
          </p:style>
        </p:cxnSp>
        <p:sp>
          <p:nvSpPr>
            <p:cNvPr id="144" name="Cylinder 34">
              <a:extLst>
                <a:ext uri="{FF2B5EF4-FFF2-40B4-BE49-F238E27FC236}">
                  <a16:creationId xmlns:a16="http://schemas.microsoft.com/office/drawing/2014/main" id="{4832F2AF-1B03-4C72-B89A-04BEF9C7E49E}"/>
                </a:ext>
              </a:extLst>
            </p:cNvPr>
            <p:cNvSpPr/>
            <p:nvPr/>
          </p:nvSpPr>
          <p:spPr>
            <a:xfrm>
              <a:off x="6844540" y="1081491"/>
              <a:ext cx="791308" cy="545123"/>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GB" sz="1050" b="1" dirty="0">
                  <a:latin typeface="+mj-lt"/>
                </a:rPr>
                <a:t>DEF</a:t>
              </a:r>
            </a:p>
          </p:txBody>
        </p:sp>
        <p:cxnSp>
          <p:nvCxnSpPr>
            <p:cNvPr id="145" name="Connector: Elbow 1027">
              <a:extLst>
                <a:ext uri="{FF2B5EF4-FFF2-40B4-BE49-F238E27FC236}">
                  <a16:creationId xmlns:a16="http://schemas.microsoft.com/office/drawing/2014/main" id="{9115A3A8-B21C-4E10-AC4C-157A7099A799}"/>
                </a:ext>
              </a:extLst>
            </p:cNvPr>
            <p:cNvCxnSpPr>
              <a:cxnSpLocks/>
              <a:stCxn id="144" idx="3"/>
              <a:endCxn id="139" idx="0"/>
            </p:cNvCxnSpPr>
            <p:nvPr/>
          </p:nvCxnSpPr>
          <p:spPr>
            <a:xfrm rot="16200000" flipH="1">
              <a:off x="7080602" y="1786207"/>
              <a:ext cx="584911" cy="265726"/>
            </a:xfrm>
            <a:prstGeom prst="bentConnector3">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46" name="Connector: Elbow 1029">
              <a:extLst>
                <a:ext uri="{FF2B5EF4-FFF2-40B4-BE49-F238E27FC236}">
                  <a16:creationId xmlns:a16="http://schemas.microsoft.com/office/drawing/2014/main" id="{E000C6A7-714E-489C-B0F8-4AEC034D27D4}"/>
                </a:ext>
              </a:extLst>
            </p:cNvPr>
            <p:cNvCxnSpPr>
              <a:cxnSpLocks/>
              <a:stCxn id="131" idx="3"/>
              <a:endCxn id="135" idx="0"/>
            </p:cNvCxnSpPr>
            <p:nvPr/>
          </p:nvCxnSpPr>
          <p:spPr>
            <a:xfrm rot="16200000" flipH="1">
              <a:off x="9792615" y="1857200"/>
              <a:ext cx="419238" cy="791671"/>
            </a:xfrm>
            <a:prstGeom prst="bentConnector3">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147" name="Connector: Elbow 1031">
              <a:extLst>
                <a:ext uri="{FF2B5EF4-FFF2-40B4-BE49-F238E27FC236}">
                  <a16:creationId xmlns:a16="http://schemas.microsoft.com/office/drawing/2014/main" id="{0035E1C0-A80B-4ECE-9E1C-A74E625F95B5}"/>
                </a:ext>
              </a:extLst>
            </p:cNvPr>
            <p:cNvCxnSpPr>
              <a:cxnSpLocks/>
              <a:stCxn id="135" idx="2"/>
              <a:endCxn id="148" idx="0"/>
            </p:cNvCxnSpPr>
            <p:nvPr/>
          </p:nvCxnSpPr>
          <p:spPr>
            <a:xfrm rot="16200000" flipH="1">
              <a:off x="10255399" y="3247164"/>
              <a:ext cx="766396" cy="481055"/>
            </a:xfrm>
            <a:prstGeom prst="bentConnector3">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148" name="Rectangle: Rounded Corners 58">
              <a:extLst>
                <a:ext uri="{FF2B5EF4-FFF2-40B4-BE49-F238E27FC236}">
                  <a16:creationId xmlns:a16="http://schemas.microsoft.com/office/drawing/2014/main" id="{9AA347B3-72BD-4885-8034-9D5371BCFC77}"/>
                </a:ext>
              </a:extLst>
            </p:cNvPr>
            <p:cNvSpPr/>
            <p:nvPr/>
          </p:nvSpPr>
          <p:spPr>
            <a:xfrm>
              <a:off x="10211663" y="3870889"/>
              <a:ext cx="1334922" cy="641838"/>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GB" sz="1050" b="1" dirty="0" err="1">
                  <a:latin typeface="+mj-lt"/>
                </a:rPr>
                <a:t>ICeWall</a:t>
              </a:r>
              <a:r>
                <a:rPr lang="en-GB" sz="1050" b="1" dirty="0">
                  <a:latin typeface="+mj-lt"/>
                </a:rPr>
                <a:t>: Init Floorplan</a:t>
              </a:r>
            </a:p>
          </p:txBody>
        </p:sp>
        <p:cxnSp>
          <p:nvCxnSpPr>
            <p:cNvPr id="149" name="Straight Connector 56">
              <a:extLst>
                <a:ext uri="{FF2B5EF4-FFF2-40B4-BE49-F238E27FC236}">
                  <a16:creationId xmlns:a16="http://schemas.microsoft.com/office/drawing/2014/main" id="{261911E5-03E9-47AA-977B-C33C02FB6597}"/>
                </a:ext>
              </a:extLst>
            </p:cNvPr>
            <p:cNvCxnSpPr>
              <a:cxnSpLocks/>
            </p:cNvCxnSpPr>
            <p:nvPr/>
          </p:nvCxnSpPr>
          <p:spPr>
            <a:xfrm>
              <a:off x="8711057" y="1702900"/>
              <a:ext cx="29449" cy="4499783"/>
            </a:xfrm>
            <a:prstGeom prst="line">
              <a:avLst/>
            </a:prstGeom>
            <a:ln w="34925" cmpd="sng">
              <a:solidFill>
                <a:schemeClr val="accent6"/>
              </a:solidFill>
              <a:prstDash val="lgDashDotDot"/>
            </a:ln>
          </p:spPr>
          <p:style>
            <a:lnRef idx="1">
              <a:schemeClr val="accent1"/>
            </a:lnRef>
            <a:fillRef idx="0">
              <a:schemeClr val="accent1"/>
            </a:fillRef>
            <a:effectRef idx="0">
              <a:schemeClr val="accent1"/>
            </a:effectRef>
            <a:fontRef idx="minor">
              <a:schemeClr val="tx1"/>
            </a:fontRef>
          </p:style>
        </p:cxnSp>
        <p:cxnSp>
          <p:nvCxnSpPr>
            <p:cNvPr id="150" name="Connector: Elbow 1071">
              <a:extLst>
                <a:ext uri="{FF2B5EF4-FFF2-40B4-BE49-F238E27FC236}">
                  <a16:creationId xmlns:a16="http://schemas.microsoft.com/office/drawing/2014/main" id="{C7C210B4-A944-4E83-AF85-02B12CBFBF51}"/>
                </a:ext>
              </a:extLst>
            </p:cNvPr>
            <p:cNvCxnSpPr>
              <a:cxnSpLocks/>
              <a:stCxn id="141" idx="2"/>
              <a:endCxn id="132" idx="1"/>
            </p:cNvCxnSpPr>
            <p:nvPr/>
          </p:nvCxnSpPr>
          <p:spPr>
            <a:xfrm rot="5400000">
              <a:off x="8362120" y="1039970"/>
              <a:ext cx="2590180" cy="2149934"/>
            </a:xfrm>
            <a:prstGeom prst="bentConnector4">
              <a:avLst>
                <a:gd name="adj1" fmla="val 13251"/>
                <a:gd name="adj2" fmla="val 10716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151" name="Group 1073">
              <a:extLst>
                <a:ext uri="{FF2B5EF4-FFF2-40B4-BE49-F238E27FC236}">
                  <a16:creationId xmlns:a16="http://schemas.microsoft.com/office/drawing/2014/main" id="{A7354A37-3F54-45B8-9ED5-A3BB48C3EE42}"/>
                </a:ext>
              </a:extLst>
            </p:cNvPr>
            <p:cNvGrpSpPr/>
            <p:nvPr/>
          </p:nvGrpSpPr>
          <p:grpSpPr>
            <a:xfrm>
              <a:off x="6832662" y="4588199"/>
              <a:ext cx="1605310" cy="1199207"/>
              <a:chOff x="6773910" y="4708280"/>
              <a:chExt cx="1605310" cy="1199207"/>
            </a:xfrm>
          </p:grpSpPr>
          <p:sp>
            <p:nvSpPr>
              <p:cNvPr id="157" name="Rectangle: Folded Corner 9">
                <a:extLst>
                  <a:ext uri="{FF2B5EF4-FFF2-40B4-BE49-F238E27FC236}">
                    <a16:creationId xmlns:a16="http://schemas.microsoft.com/office/drawing/2014/main" id="{98F1F6B4-2BF9-41F5-A6BF-7E99A68C646F}"/>
                  </a:ext>
                </a:extLst>
              </p:cNvPr>
              <p:cNvSpPr/>
              <p:nvPr/>
            </p:nvSpPr>
            <p:spPr>
              <a:xfrm>
                <a:off x="6825034" y="4818184"/>
                <a:ext cx="316523" cy="448407"/>
              </a:xfrm>
              <a:prstGeom prst="foldedCorner">
                <a:avLst/>
              </a:prstGeom>
            </p:spPr>
            <p:style>
              <a:lnRef idx="1">
                <a:schemeClr val="accent5"/>
              </a:lnRef>
              <a:fillRef idx="2">
                <a:schemeClr val="accent5"/>
              </a:fillRef>
              <a:effectRef idx="1">
                <a:schemeClr val="accent5"/>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GB" sz="1050" b="1">
                  <a:latin typeface="+mj-lt"/>
                </a:endParaRPr>
              </a:p>
            </p:txBody>
          </p:sp>
          <p:sp>
            <p:nvSpPr>
              <p:cNvPr id="158" name="Arrow: Right 25">
                <a:extLst>
                  <a:ext uri="{FF2B5EF4-FFF2-40B4-BE49-F238E27FC236}">
                    <a16:creationId xmlns:a16="http://schemas.microsoft.com/office/drawing/2014/main" id="{BD07B2C8-4CFB-480D-AA05-EDC5AC940B54}"/>
                  </a:ext>
                </a:extLst>
              </p:cNvPr>
              <p:cNvSpPr/>
              <p:nvPr/>
            </p:nvSpPr>
            <p:spPr>
              <a:xfrm>
                <a:off x="7279304" y="4906029"/>
                <a:ext cx="316523" cy="2227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GB" sz="1050" b="1">
                  <a:latin typeface="+mj-lt"/>
                </a:endParaRPr>
              </a:p>
            </p:txBody>
          </p:sp>
          <p:pic>
            <p:nvPicPr>
              <p:cNvPr id="159" name="Graphic 29" descr="Scientific Thought outline">
                <a:extLst>
                  <a:ext uri="{FF2B5EF4-FFF2-40B4-BE49-F238E27FC236}">
                    <a16:creationId xmlns:a16="http://schemas.microsoft.com/office/drawing/2014/main" id="{38563AEA-7BF1-4EB2-A3CF-AD94D85A17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72013" y="4708280"/>
                <a:ext cx="668214" cy="668214"/>
              </a:xfrm>
              <a:prstGeom prst="rect">
                <a:avLst/>
              </a:prstGeom>
            </p:spPr>
          </p:pic>
          <p:sp>
            <p:nvSpPr>
              <p:cNvPr id="160" name="TextBox 1072">
                <a:extLst>
                  <a:ext uri="{FF2B5EF4-FFF2-40B4-BE49-F238E27FC236}">
                    <a16:creationId xmlns:a16="http://schemas.microsoft.com/office/drawing/2014/main" id="{B52DA7E3-BD6F-4ABA-9ABC-BA754ADDB33A}"/>
                  </a:ext>
                </a:extLst>
              </p:cNvPr>
              <p:cNvSpPr txBox="1"/>
              <p:nvPr/>
            </p:nvSpPr>
            <p:spPr>
              <a:xfrm>
                <a:off x="6773910" y="5285114"/>
                <a:ext cx="1605310" cy="622373"/>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50" b="1" dirty="0">
                    <a:latin typeface="+mj-lt"/>
                  </a:rPr>
                  <a:t>IO Library</a:t>
                </a:r>
              </a:p>
              <a:p>
                <a:r>
                  <a:rPr lang="en-GB" sz="1050" b="1" dirty="0">
                    <a:latin typeface="+mj-lt"/>
                  </a:rPr>
                  <a:t>Documentation</a:t>
                </a:r>
              </a:p>
            </p:txBody>
          </p:sp>
        </p:grpSp>
        <p:sp>
          <p:nvSpPr>
            <p:cNvPr id="152" name="TextBox 1074">
              <a:extLst>
                <a:ext uri="{FF2B5EF4-FFF2-40B4-BE49-F238E27FC236}">
                  <a16:creationId xmlns:a16="http://schemas.microsoft.com/office/drawing/2014/main" id="{7C2F6178-DB97-4328-A404-2764A2276D39}"/>
                </a:ext>
              </a:extLst>
            </p:cNvPr>
            <p:cNvSpPr txBox="1"/>
            <p:nvPr/>
          </p:nvSpPr>
          <p:spPr>
            <a:xfrm>
              <a:off x="8857476" y="4898454"/>
              <a:ext cx="1066377" cy="86441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50" b="1" dirty="0">
                  <a:latin typeface="+mj-lt"/>
                </a:rPr>
                <a:t>IO Library</a:t>
              </a:r>
            </a:p>
            <a:p>
              <a:r>
                <a:rPr lang="en-GB" sz="1050" b="1" dirty="0">
                  <a:latin typeface="+mj-lt"/>
                </a:rPr>
                <a:t>Data</a:t>
              </a:r>
            </a:p>
          </p:txBody>
        </p:sp>
        <p:sp>
          <p:nvSpPr>
            <p:cNvPr id="153" name="TextBox 1075">
              <a:extLst>
                <a:ext uri="{FF2B5EF4-FFF2-40B4-BE49-F238E27FC236}">
                  <a16:creationId xmlns:a16="http://schemas.microsoft.com/office/drawing/2014/main" id="{8D0FACE0-B3C9-4134-8AEA-BA15A9C211D0}"/>
                </a:ext>
              </a:extLst>
            </p:cNvPr>
            <p:cNvSpPr txBox="1"/>
            <p:nvPr/>
          </p:nvSpPr>
          <p:spPr>
            <a:xfrm>
              <a:off x="8652580" y="3407197"/>
              <a:ext cx="1107934" cy="622375"/>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50" b="1" dirty="0">
                  <a:latin typeface="+mj-lt"/>
                </a:rPr>
                <a:t>Footprint</a:t>
              </a:r>
            </a:p>
            <a:p>
              <a:r>
                <a:rPr lang="en-GB" sz="1050" b="1" dirty="0">
                  <a:latin typeface="+mj-lt"/>
                </a:rPr>
                <a:t>Definition</a:t>
              </a:r>
            </a:p>
          </p:txBody>
        </p:sp>
        <p:sp>
          <p:nvSpPr>
            <p:cNvPr id="154" name="TextBox 1076">
              <a:extLst>
                <a:ext uri="{FF2B5EF4-FFF2-40B4-BE49-F238E27FC236}">
                  <a16:creationId xmlns:a16="http://schemas.microsoft.com/office/drawing/2014/main" id="{1B994F67-8514-40AB-8C8E-647C6B7E02F7}"/>
                </a:ext>
              </a:extLst>
            </p:cNvPr>
            <p:cNvSpPr txBox="1"/>
            <p:nvPr/>
          </p:nvSpPr>
          <p:spPr>
            <a:xfrm>
              <a:off x="10724211" y="1710201"/>
              <a:ext cx="1015090" cy="622375"/>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1050" b="1" dirty="0">
                  <a:latin typeface="+mj-lt"/>
                </a:rPr>
                <a:t>Signal</a:t>
              </a:r>
            </a:p>
            <a:p>
              <a:pPr algn="r"/>
              <a:r>
                <a:rPr lang="en-GB" sz="1050" b="1" dirty="0">
                  <a:latin typeface="+mj-lt"/>
                </a:rPr>
                <a:t>Mapping</a:t>
              </a:r>
            </a:p>
          </p:txBody>
        </p:sp>
        <p:cxnSp>
          <p:nvCxnSpPr>
            <p:cNvPr id="155" name="Straight Connector 131">
              <a:extLst>
                <a:ext uri="{FF2B5EF4-FFF2-40B4-BE49-F238E27FC236}">
                  <a16:creationId xmlns:a16="http://schemas.microsoft.com/office/drawing/2014/main" id="{02AA7A97-D20F-4160-A822-DB61D8ECEFB5}"/>
                </a:ext>
              </a:extLst>
            </p:cNvPr>
            <p:cNvCxnSpPr>
              <a:cxnSpLocks/>
            </p:cNvCxnSpPr>
            <p:nvPr/>
          </p:nvCxnSpPr>
          <p:spPr>
            <a:xfrm>
              <a:off x="8694420" y="1706550"/>
              <a:ext cx="3547728" cy="0"/>
            </a:xfrm>
            <a:prstGeom prst="line">
              <a:avLst/>
            </a:prstGeom>
            <a:ln w="34925" cmpd="sng">
              <a:solidFill>
                <a:schemeClr val="accent6"/>
              </a:solidFill>
              <a:prstDash val="lgDashDotDot"/>
            </a:ln>
          </p:spPr>
          <p:style>
            <a:lnRef idx="1">
              <a:schemeClr val="accent1"/>
            </a:lnRef>
            <a:fillRef idx="0">
              <a:schemeClr val="accent1"/>
            </a:fillRef>
            <a:effectRef idx="0">
              <a:schemeClr val="accent1"/>
            </a:effectRef>
            <a:fontRef idx="minor">
              <a:schemeClr val="tx1"/>
            </a:fontRef>
          </p:style>
        </p:cxnSp>
        <p:cxnSp>
          <p:nvCxnSpPr>
            <p:cNvPr id="156" name="Connector: Elbow 136">
              <a:extLst>
                <a:ext uri="{FF2B5EF4-FFF2-40B4-BE49-F238E27FC236}">
                  <a16:creationId xmlns:a16="http://schemas.microsoft.com/office/drawing/2014/main" id="{48581E63-9A76-4AF9-AE6F-FB69F98768EB}"/>
                </a:ext>
              </a:extLst>
            </p:cNvPr>
            <p:cNvCxnSpPr>
              <a:cxnSpLocks/>
              <a:stCxn id="141" idx="2"/>
              <a:endCxn id="131" idx="1"/>
            </p:cNvCxnSpPr>
            <p:nvPr/>
          </p:nvCxnSpPr>
          <p:spPr>
            <a:xfrm rot="5400000">
              <a:off x="9830064" y="596182"/>
              <a:ext cx="678448" cy="1125779"/>
            </a:xfrm>
            <a:prstGeom prst="bentConnector3">
              <a:avLst>
                <a:gd name="adj1" fmla="val 50000"/>
              </a:avLst>
            </a:prstGeom>
            <a:ln>
              <a:tailEnd type="triangle"/>
            </a:ln>
          </p:spPr>
          <p:style>
            <a:lnRef idx="1">
              <a:schemeClr val="accent5"/>
            </a:lnRef>
            <a:fillRef idx="0">
              <a:schemeClr val="accent5"/>
            </a:fillRef>
            <a:effectRef idx="0">
              <a:schemeClr val="accent5"/>
            </a:effectRef>
            <a:fontRef idx="minor">
              <a:schemeClr val="tx1"/>
            </a:fontRef>
          </p:style>
        </p:cxnSp>
      </p:grpSp>
      <p:sp>
        <p:nvSpPr>
          <p:cNvPr id="3" name="Footer Placeholder 2">
            <a:extLst>
              <a:ext uri="{FF2B5EF4-FFF2-40B4-BE49-F238E27FC236}">
                <a16:creationId xmlns:a16="http://schemas.microsoft.com/office/drawing/2014/main" id="{B0066491-2507-B473-871C-4E62D2BB28F2}"/>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5" name="Footer Placeholder 2">
            <a:extLst>
              <a:ext uri="{FF2B5EF4-FFF2-40B4-BE49-F238E27FC236}">
                <a16:creationId xmlns:a16="http://schemas.microsoft.com/office/drawing/2014/main" id="{11969A36-1F61-9500-E4BE-7256927D9B74}"/>
              </a:ext>
            </a:extLst>
          </p:cNvPr>
          <p:cNvSpPr txBox="1">
            <a:spLocks/>
          </p:cNvSpPr>
          <p:nvPr/>
        </p:nvSpPr>
        <p:spPr>
          <a:xfrm>
            <a:off x="3045279" y="6591988"/>
            <a:ext cx="2707128"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Colin Holehouse, Arm</a:t>
            </a:r>
            <a:endParaRPr lang="en-IN" sz="1000" dirty="0"/>
          </a:p>
        </p:txBody>
      </p:sp>
    </p:spTree>
    <p:extLst>
      <p:ext uri="{BB962C8B-B14F-4D97-AF65-F5344CB8AC3E}">
        <p14:creationId xmlns:p14="http://schemas.microsoft.com/office/powerpoint/2010/main" val="226914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6" end="6"/>
                                            </p:txEl>
                                          </p:spTgt>
                                        </p:tgtEl>
                                        <p:attrNameLst>
                                          <p:attrName>style.visibility</p:attrName>
                                        </p:attrNameLst>
                                      </p:cBhvr>
                                      <p:to>
                                        <p:strVal val="visible"/>
                                      </p:to>
                                    </p:set>
                                    <p:animEffect transition="in" filter="fade">
                                      <p:cBhvr>
                                        <p:cTn id="10" dur="500"/>
                                        <p:tgtEl>
                                          <p:spTgt spid="2">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animEffect transition="in" filter="fade">
                                      <p:cBhvr>
                                        <p:cTn id="13" dur="500"/>
                                        <p:tgtEl>
                                          <p:spTgt spid="2">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8" end="8"/>
                                            </p:txEl>
                                          </p:spTgt>
                                        </p:tgtEl>
                                        <p:attrNameLst>
                                          <p:attrName>style.visibility</p:attrName>
                                        </p:attrNameLst>
                                      </p:cBhvr>
                                      <p:to>
                                        <p:strVal val="visible"/>
                                      </p:to>
                                    </p:set>
                                    <p:animEffect transition="in" filter="fade">
                                      <p:cBhvr>
                                        <p:cTn id="16" dur="500"/>
                                        <p:tgtEl>
                                          <p:spTgt spid="2">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animEffect transition="in" filter="fade">
                                      <p:cBhvr>
                                        <p:cTn id="2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p:nvPr/>
        </p:nvSpPr>
        <p:spPr>
          <a:xfrm>
            <a:off x="130273" y="90287"/>
            <a:ext cx="6638925" cy="372251"/>
          </a:xfrm>
          <a:prstGeom prst="rect">
            <a:avLst/>
          </a:prstGeom>
          <a:solidFill>
            <a:schemeClr val="lt1"/>
          </a:solidFill>
          <a:ln>
            <a:noFill/>
          </a:ln>
        </p:spPr>
        <p:txBody>
          <a:bodyPr spcFirstLastPara="1" wrap="square" lIns="68569" tIns="34275" rIns="68569" bIns="34275" anchor="t" anchorCtr="0">
            <a:noAutofit/>
          </a:bodyPr>
          <a:lstStyle/>
          <a:p>
            <a:pPr lvl="0">
              <a:lnSpc>
                <a:spcPct val="90000"/>
              </a:lnSpc>
              <a:buClr>
                <a:srgbClr val="254061"/>
              </a:buClr>
              <a:buSzPts val="3200"/>
            </a:pPr>
            <a:r>
              <a:rPr lang="en-US" sz="2400" b="1" dirty="0" err="1">
                <a:solidFill>
                  <a:srgbClr val="495E78"/>
                </a:solidFill>
              </a:rPr>
              <a:t>ICeWall</a:t>
            </a:r>
            <a:r>
              <a:rPr lang="en-US" sz="2400" b="1" dirty="0">
                <a:solidFill>
                  <a:srgbClr val="495E78"/>
                </a:solidFill>
              </a:rPr>
              <a:t> </a:t>
            </a:r>
            <a:r>
              <a:rPr lang="en-US" sz="2400" b="1" dirty="0" err="1">
                <a:solidFill>
                  <a:srgbClr val="495E78"/>
                </a:solidFill>
              </a:rPr>
              <a:t>Padring</a:t>
            </a:r>
            <a:r>
              <a:rPr lang="en-US" sz="2400" b="1" dirty="0">
                <a:solidFill>
                  <a:srgbClr val="495E78"/>
                </a:solidFill>
              </a:rPr>
              <a:t> Examples</a:t>
            </a:r>
          </a:p>
        </p:txBody>
      </p:sp>
      <p:sp>
        <p:nvSpPr>
          <p:cNvPr id="38" name="Title 3">
            <a:extLst>
              <a:ext uri="{FF2B5EF4-FFF2-40B4-BE49-F238E27FC236}">
                <a16:creationId xmlns:a16="http://schemas.microsoft.com/office/drawing/2014/main" id="{69FC84AB-8EE8-49DD-B6DF-8C3AD7D8E57F}"/>
              </a:ext>
            </a:extLst>
          </p:cNvPr>
          <p:cNvSpPr txBox="1">
            <a:spLocks/>
          </p:cNvSpPr>
          <p:nvPr/>
        </p:nvSpPr>
        <p:spPr>
          <a:xfrm>
            <a:off x="4572001" y="1526973"/>
            <a:ext cx="3703085" cy="37180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GB" sz="2400" b="1" dirty="0">
              <a:latin typeface="+mj-lt"/>
            </a:endParaRPr>
          </a:p>
        </p:txBody>
      </p:sp>
      <p:sp>
        <p:nvSpPr>
          <p:cNvPr id="39" name="Content Placeholder 4">
            <a:extLst>
              <a:ext uri="{FF2B5EF4-FFF2-40B4-BE49-F238E27FC236}">
                <a16:creationId xmlns:a16="http://schemas.microsoft.com/office/drawing/2014/main" id="{942A6F35-30A9-41AF-8DA3-719F1CDBAADC}"/>
              </a:ext>
            </a:extLst>
          </p:cNvPr>
          <p:cNvSpPr txBox="1">
            <a:spLocks/>
          </p:cNvSpPr>
          <p:nvPr/>
        </p:nvSpPr>
        <p:spPr>
          <a:xfrm>
            <a:off x="4572000" y="1926105"/>
            <a:ext cx="4572001" cy="3716779"/>
          </a:xfrm>
          <a:prstGeom prst="rect">
            <a:avLst/>
          </a:prstGeom>
          <a:noFill/>
          <a:ln>
            <a:noFill/>
          </a:ln>
        </p:spPr>
        <p:txBody>
          <a:bodyPr spcFirstLastPara="1" wrap="square" lIns="68569" tIns="34275" rIns="68569" bIns="34275" anchor="t" anchorCtr="0">
            <a:normAutofit/>
          </a:bodyPr>
          <a:lstStyle>
            <a:defPPr marR="0" lvl="0" algn="l" rtl="0">
              <a:lnSpc>
                <a:spcPct val="100000"/>
              </a:lnSpc>
              <a:spcBef>
                <a:spcPts val="0"/>
              </a:spcBef>
              <a:spcAft>
                <a:spcPts val="0"/>
              </a:spcAft>
            </a:defPPr>
            <a:lvl1pPr marL="457200" marR="0" lvl="0"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1pPr>
            <a:lvl2pPr marL="914400" marR="0" lvl="1"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3pPr>
            <a:lvl4pPr marL="1828800" marR="0" lvl="3" indent="-317500" algn="l" rtl="0">
              <a:lnSpc>
                <a:spcPct val="85000"/>
              </a:lnSpc>
              <a:spcBef>
                <a:spcPts val="1000"/>
              </a:spcBef>
              <a:spcAft>
                <a:spcPts val="0"/>
              </a:spcAft>
              <a:buClr>
                <a:srgbClr val="C00000"/>
              </a:buClr>
              <a:buSzPts val="1400"/>
              <a:buFont typeface="Arial"/>
              <a:buChar char="•"/>
              <a:defRPr sz="2800" b="0" i="0" u="none" strike="noStrike" cap="none">
                <a:solidFill>
                  <a:srgbClr val="000000"/>
                </a:solidFill>
                <a:latin typeface="Arial"/>
                <a:ea typeface="Arial"/>
                <a:cs typeface="Arial"/>
                <a:sym typeface="Arial"/>
              </a:defRPr>
            </a:lvl4pPr>
            <a:lvl5pPr marL="2286000" marR="0" lvl="4"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5pPr>
            <a:lvl6pPr marL="2743200" marR="0" lvl="5"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6pPr>
            <a:lvl7pPr marL="3200400" marR="0" lvl="6"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7pPr>
            <a:lvl8pPr marL="3657600" marR="0" lvl="7"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8pPr>
            <a:lvl9pPr marL="4114800" marR="0" lvl="8"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9pPr>
          </a:lstStyle>
          <a:p>
            <a:pPr marL="50800" indent="0">
              <a:lnSpc>
                <a:spcPct val="90000"/>
              </a:lnSpc>
              <a:spcBef>
                <a:spcPts val="1350"/>
              </a:spcBef>
              <a:buNone/>
            </a:pPr>
            <a:r>
              <a:rPr lang="en-GB" sz="2000" dirty="0">
                <a:latin typeface="+mj-lt"/>
              </a:rPr>
              <a:t>What designers ask for …</a:t>
            </a:r>
          </a:p>
          <a:p>
            <a:pPr marL="227013" indent="-176213">
              <a:lnSpc>
                <a:spcPct val="90000"/>
              </a:lnSpc>
              <a:spcBef>
                <a:spcPts val="1350"/>
              </a:spcBef>
            </a:pPr>
            <a:r>
              <a:rPr lang="en-GB" sz="2000" dirty="0">
                <a:latin typeface="+mj-lt"/>
              </a:rPr>
              <a:t>Determining the number of required P/G pads to be provided as callback functions to allow        to encapsulate specs from library documentation</a:t>
            </a:r>
          </a:p>
          <a:p>
            <a:pPr marL="227013" indent="-176213">
              <a:lnSpc>
                <a:spcPct val="90000"/>
              </a:lnSpc>
              <a:spcBef>
                <a:spcPts val="1350"/>
              </a:spcBef>
            </a:pPr>
            <a:r>
              <a:rPr lang="en-GB" sz="2000" dirty="0">
                <a:latin typeface="+mj-lt"/>
              </a:rPr>
              <a:t>Definition of </a:t>
            </a:r>
            <a:r>
              <a:rPr lang="en-GB" sz="2000" dirty="0" err="1">
                <a:latin typeface="+mj-lt"/>
              </a:rPr>
              <a:t>padring</a:t>
            </a:r>
            <a:r>
              <a:rPr lang="en-GB" sz="2000" dirty="0">
                <a:latin typeface="+mj-lt"/>
              </a:rPr>
              <a:t> segments for </a:t>
            </a:r>
            <a:r>
              <a:rPr lang="en-GB" sz="2000" dirty="0" err="1">
                <a:latin typeface="+mj-lt"/>
              </a:rPr>
              <a:t>analog</a:t>
            </a:r>
            <a:r>
              <a:rPr lang="en-GB" sz="2000" dirty="0">
                <a:latin typeface="+mj-lt"/>
              </a:rPr>
              <a:t> signals, PHYs, different IO voltages, etc.</a:t>
            </a:r>
          </a:p>
          <a:p>
            <a:pPr marL="227013" indent="-176213">
              <a:lnSpc>
                <a:spcPct val="90000"/>
              </a:lnSpc>
              <a:spcBef>
                <a:spcPts val="1350"/>
              </a:spcBef>
            </a:pPr>
            <a:r>
              <a:rPr lang="en-GB" sz="2000" dirty="0">
                <a:latin typeface="+mj-lt"/>
              </a:rPr>
              <a:t>Definition of control cells that are required on a per-IO cell basis</a:t>
            </a:r>
          </a:p>
        </p:txBody>
      </p:sp>
      <p:pic>
        <p:nvPicPr>
          <p:cNvPr id="40" name="Graphic 5" descr="Scientific Thought outline">
            <a:extLst>
              <a:ext uri="{FF2B5EF4-FFF2-40B4-BE49-F238E27FC236}">
                <a16:creationId xmlns:a16="http://schemas.microsoft.com/office/drawing/2014/main" id="{DB5D0C51-D639-4C80-B9DC-AC5C183806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9198" y="2543482"/>
            <a:ext cx="437439" cy="437439"/>
          </a:xfrm>
          <a:prstGeom prst="rect">
            <a:avLst/>
          </a:prstGeom>
        </p:spPr>
      </p:pic>
      <p:pic>
        <p:nvPicPr>
          <p:cNvPr id="42" name="Picture 9" descr="Chart&#10;&#10;Description automatically generated">
            <a:extLst>
              <a:ext uri="{FF2B5EF4-FFF2-40B4-BE49-F238E27FC236}">
                <a16:creationId xmlns:a16="http://schemas.microsoft.com/office/drawing/2014/main" id="{81532E72-C000-446F-8F9E-E850C0AEA122}"/>
              </a:ext>
            </a:extLst>
          </p:cNvPr>
          <p:cNvPicPr>
            <a:picLocks noChangeAspect="1"/>
          </p:cNvPicPr>
          <p:nvPr/>
        </p:nvPicPr>
        <p:blipFill>
          <a:blip r:embed="rId5"/>
          <a:stretch>
            <a:fillRect/>
          </a:stretch>
        </p:blipFill>
        <p:spPr>
          <a:xfrm>
            <a:off x="1798381" y="3957966"/>
            <a:ext cx="1888937" cy="1684917"/>
          </a:xfrm>
          <a:prstGeom prst="rect">
            <a:avLst/>
          </a:prstGeom>
        </p:spPr>
      </p:pic>
      <p:pic>
        <p:nvPicPr>
          <p:cNvPr id="43" name="Picture 11" descr="Text&#10;&#10;Description automatically generated">
            <a:extLst>
              <a:ext uri="{FF2B5EF4-FFF2-40B4-BE49-F238E27FC236}">
                <a16:creationId xmlns:a16="http://schemas.microsoft.com/office/drawing/2014/main" id="{8485DC9A-E47D-4338-A283-84198CFDFD88}"/>
              </a:ext>
            </a:extLst>
          </p:cNvPr>
          <p:cNvPicPr>
            <a:picLocks noChangeAspect="1"/>
          </p:cNvPicPr>
          <p:nvPr/>
        </p:nvPicPr>
        <p:blipFill>
          <a:blip r:embed="rId6"/>
          <a:stretch>
            <a:fillRect/>
          </a:stretch>
        </p:blipFill>
        <p:spPr>
          <a:xfrm>
            <a:off x="216998" y="1505948"/>
            <a:ext cx="1963727" cy="1972875"/>
          </a:xfrm>
          <a:prstGeom prst="rect">
            <a:avLst/>
          </a:prstGeom>
        </p:spPr>
      </p:pic>
      <p:pic>
        <p:nvPicPr>
          <p:cNvPr id="44" name="Picture 13" descr="A picture containing arrow&#10;&#10;Description automatically generated">
            <a:extLst>
              <a:ext uri="{FF2B5EF4-FFF2-40B4-BE49-F238E27FC236}">
                <a16:creationId xmlns:a16="http://schemas.microsoft.com/office/drawing/2014/main" id="{14F8611F-95BA-4CB2-9E8B-DA8A20218BD1}"/>
              </a:ext>
            </a:extLst>
          </p:cNvPr>
          <p:cNvPicPr>
            <a:picLocks noChangeAspect="1"/>
          </p:cNvPicPr>
          <p:nvPr/>
        </p:nvPicPr>
        <p:blipFill>
          <a:blip r:embed="rId7"/>
          <a:stretch>
            <a:fillRect/>
          </a:stretch>
        </p:blipFill>
        <p:spPr>
          <a:xfrm>
            <a:off x="2352513" y="1505948"/>
            <a:ext cx="1963727" cy="1978581"/>
          </a:xfrm>
          <a:prstGeom prst="rect">
            <a:avLst/>
          </a:prstGeom>
        </p:spPr>
      </p:pic>
      <p:sp>
        <p:nvSpPr>
          <p:cNvPr id="45" name="TextBox 44">
            <a:extLst>
              <a:ext uri="{FF2B5EF4-FFF2-40B4-BE49-F238E27FC236}">
                <a16:creationId xmlns:a16="http://schemas.microsoft.com/office/drawing/2014/main" id="{D0D5EB98-3D74-4B41-9FDB-E04E4A9FC67D}"/>
              </a:ext>
            </a:extLst>
          </p:cNvPr>
          <p:cNvSpPr txBox="1"/>
          <p:nvPr/>
        </p:nvSpPr>
        <p:spPr>
          <a:xfrm>
            <a:off x="423058" y="3451254"/>
            <a:ext cx="1657514" cy="461665"/>
          </a:xfrm>
          <a:prstGeom prst="rect">
            <a:avLst/>
          </a:prstGeom>
          <a:noFill/>
        </p:spPr>
        <p:txBody>
          <a:bodyPr wrap="square" rtlCol="0">
            <a:spAutoFit/>
          </a:bodyPr>
          <a:lstStyle/>
          <a:p>
            <a:pPr algn="ctr"/>
            <a:r>
              <a:rPr lang="en-GB" sz="1200" b="1" dirty="0">
                <a:latin typeface="+mj-lt"/>
              </a:rPr>
              <a:t>GF12LP BP-1, staggered pads</a:t>
            </a:r>
          </a:p>
        </p:txBody>
      </p:sp>
      <p:sp>
        <p:nvSpPr>
          <p:cNvPr id="46" name="TextBox 45">
            <a:extLst>
              <a:ext uri="{FF2B5EF4-FFF2-40B4-BE49-F238E27FC236}">
                <a16:creationId xmlns:a16="http://schemas.microsoft.com/office/drawing/2014/main" id="{0767DB33-0F8A-4902-97F5-28334AC826EE}"/>
              </a:ext>
            </a:extLst>
          </p:cNvPr>
          <p:cNvSpPr txBox="1"/>
          <p:nvPr/>
        </p:nvSpPr>
        <p:spPr>
          <a:xfrm>
            <a:off x="2663119" y="3451254"/>
            <a:ext cx="1334021" cy="461665"/>
          </a:xfrm>
          <a:prstGeom prst="rect">
            <a:avLst/>
          </a:prstGeom>
          <a:noFill/>
        </p:spPr>
        <p:txBody>
          <a:bodyPr wrap="square">
            <a:spAutoFit/>
          </a:bodyPr>
          <a:lstStyle/>
          <a:p>
            <a:pPr algn="ctr"/>
            <a:r>
              <a:rPr lang="en-GB" sz="1200" b="1" dirty="0">
                <a:latin typeface="+mj-lt"/>
              </a:rPr>
              <a:t>GF12LP BP-1, as a </a:t>
            </a:r>
            <a:r>
              <a:rPr lang="en-GB" sz="1200" b="1" dirty="0" err="1">
                <a:latin typeface="+mj-lt"/>
              </a:rPr>
              <a:t>flipchip</a:t>
            </a:r>
            <a:endParaRPr lang="en-GB" sz="1200" b="1" dirty="0">
              <a:latin typeface="+mj-lt"/>
            </a:endParaRPr>
          </a:p>
        </p:txBody>
      </p:sp>
      <p:sp>
        <p:nvSpPr>
          <p:cNvPr id="47" name="TextBox 46">
            <a:extLst>
              <a:ext uri="{FF2B5EF4-FFF2-40B4-BE49-F238E27FC236}">
                <a16:creationId xmlns:a16="http://schemas.microsoft.com/office/drawing/2014/main" id="{0A3F17B0-7F8A-4D64-B2DA-15B8EF6F8212}"/>
              </a:ext>
            </a:extLst>
          </p:cNvPr>
          <p:cNvSpPr txBox="1"/>
          <p:nvPr/>
        </p:nvSpPr>
        <p:spPr>
          <a:xfrm>
            <a:off x="450650" y="4505177"/>
            <a:ext cx="1294643" cy="461665"/>
          </a:xfrm>
          <a:prstGeom prst="rect">
            <a:avLst/>
          </a:prstGeom>
          <a:noFill/>
        </p:spPr>
        <p:txBody>
          <a:bodyPr wrap="square">
            <a:spAutoFit/>
          </a:bodyPr>
          <a:lstStyle/>
          <a:p>
            <a:r>
              <a:rPr lang="en-GB" sz="1200" b="1" dirty="0">
                <a:latin typeface="+mj-lt"/>
              </a:rPr>
              <a:t>SKY130 coyote, + pads</a:t>
            </a:r>
          </a:p>
        </p:txBody>
      </p:sp>
      <p:sp>
        <p:nvSpPr>
          <p:cNvPr id="2" name="Footer Placeholder 2">
            <a:extLst>
              <a:ext uri="{FF2B5EF4-FFF2-40B4-BE49-F238E27FC236}">
                <a16:creationId xmlns:a16="http://schemas.microsoft.com/office/drawing/2014/main" id="{4B47DAB2-883E-8DE2-647A-D53FBAB644C7}"/>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3" name="Footer Placeholder 2">
            <a:extLst>
              <a:ext uri="{FF2B5EF4-FFF2-40B4-BE49-F238E27FC236}">
                <a16:creationId xmlns:a16="http://schemas.microsoft.com/office/drawing/2014/main" id="{F867AA94-E7B3-80D2-6CA5-3BCAC28AD573}"/>
              </a:ext>
            </a:extLst>
          </p:cNvPr>
          <p:cNvSpPr txBox="1">
            <a:spLocks/>
          </p:cNvSpPr>
          <p:nvPr/>
        </p:nvSpPr>
        <p:spPr>
          <a:xfrm>
            <a:off x="3045279" y="6591988"/>
            <a:ext cx="2707128"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Colin Holehouse, Arm</a:t>
            </a:r>
            <a:endParaRPr lang="en-IN" sz="1000" dirty="0"/>
          </a:p>
        </p:txBody>
      </p:sp>
    </p:spTree>
    <p:extLst>
      <p:ext uri="{BB962C8B-B14F-4D97-AF65-F5344CB8AC3E}">
        <p14:creationId xmlns:p14="http://schemas.microsoft.com/office/powerpoint/2010/main" val="227760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34FC4B44-A089-BFC0-1414-F2D64CBB9B9A}"/>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0183AF13-7F97-5CFC-FEA2-C69CC479C0C9}"/>
              </a:ext>
            </a:extLst>
          </p:cNvPr>
          <p:cNvSpPr txBox="1">
            <a:spLocks noGrp="1"/>
          </p:cNvSpPr>
          <p:nvPr>
            <p:ph type="ctrTitle"/>
          </p:nvPr>
        </p:nvSpPr>
        <p:spPr>
          <a:xfrm>
            <a:off x="311708" y="1601825"/>
            <a:ext cx="8520600" cy="1088823"/>
          </a:xfrm>
          <a:prstGeom prst="rect">
            <a:avLst/>
          </a:prstGeom>
        </p:spPr>
        <p:txBody>
          <a:bodyPr spcFirstLastPara="1" wrap="square" lIns="91425" tIns="91425" rIns="91425" bIns="91425" anchor="b" anchorCtr="0">
            <a:normAutofit/>
          </a:bodyPr>
          <a:lstStyle/>
          <a:p>
            <a:r>
              <a:rPr lang="en" dirty="0"/>
              <a:t>Also: GPU-Accelerated GRT</a:t>
            </a:r>
            <a:endParaRPr dirty="0"/>
          </a:p>
        </p:txBody>
      </p:sp>
      <p:sp>
        <p:nvSpPr>
          <p:cNvPr id="2" name="Footer Placeholder 2">
            <a:extLst>
              <a:ext uri="{FF2B5EF4-FFF2-40B4-BE49-F238E27FC236}">
                <a16:creationId xmlns:a16="http://schemas.microsoft.com/office/drawing/2014/main" id="{0E77D28E-3F6E-7836-A8E5-EB4327628F12}"/>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42076560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CA263-B27B-3374-0A0F-08AFBCDF0AB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2A4FA5-469C-D885-DCF2-7D88F8735ACF}"/>
              </a:ext>
            </a:extLst>
          </p:cNvPr>
          <p:cNvSpPr>
            <a:spLocks noGrp="1"/>
          </p:cNvSpPr>
          <p:nvPr>
            <p:ph idx="1"/>
          </p:nvPr>
        </p:nvSpPr>
        <p:spPr>
          <a:xfrm>
            <a:off x="133650" y="584712"/>
            <a:ext cx="8836025" cy="953092"/>
          </a:xfrm>
        </p:spPr>
        <p:txBody>
          <a:bodyPr/>
          <a:lstStyle/>
          <a:p>
            <a:pPr marL="227013" indent="-227013"/>
            <a:r>
              <a:rPr lang="en-US" sz="2400" dirty="0"/>
              <a:t>2D-GPU-accelerated GRs are based on FastRoute4.1</a:t>
            </a:r>
          </a:p>
          <a:p>
            <a:pPr lvl="1"/>
            <a:r>
              <a:rPr lang="en-US" sz="2000" b="1" dirty="0"/>
              <a:t>SPRoute</a:t>
            </a:r>
            <a:r>
              <a:rPr lang="en-US" sz="2000" dirty="0"/>
              <a:t> and </a:t>
            </a:r>
            <a:r>
              <a:rPr lang="en-US" sz="2000" b="1" dirty="0"/>
              <a:t>SPRoute2.0</a:t>
            </a:r>
            <a:r>
              <a:rPr lang="en-US" sz="2000" dirty="0"/>
              <a:t>:  implement parallel maze routing</a:t>
            </a:r>
          </a:p>
          <a:p>
            <a:pPr lvl="1"/>
            <a:endParaRPr lang="en-US" sz="2000" b="1" dirty="0"/>
          </a:p>
          <a:p>
            <a:pPr marL="347663" lvl="1" indent="0">
              <a:buNone/>
            </a:pPr>
            <a:endParaRPr lang="en-US" sz="2000" dirty="0"/>
          </a:p>
          <a:p>
            <a:pPr lvl="1"/>
            <a:endParaRPr lang="en-US" sz="2000" dirty="0"/>
          </a:p>
          <a:p>
            <a:endParaRPr lang="en-US" sz="2400" dirty="0"/>
          </a:p>
          <a:p>
            <a:endParaRPr lang="en-US" sz="2400" dirty="0"/>
          </a:p>
          <a:p>
            <a:endParaRPr lang="en-US" sz="2400" dirty="0"/>
          </a:p>
        </p:txBody>
      </p:sp>
      <p:sp>
        <p:nvSpPr>
          <p:cNvPr id="3" name="Title 2">
            <a:extLst>
              <a:ext uri="{FF2B5EF4-FFF2-40B4-BE49-F238E27FC236}">
                <a16:creationId xmlns:a16="http://schemas.microsoft.com/office/drawing/2014/main" id="{32E9AFCD-F922-9FDD-DBC1-76FD15899C32}"/>
              </a:ext>
            </a:extLst>
          </p:cNvPr>
          <p:cNvSpPr>
            <a:spLocks noGrp="1"/>
          </p:cNvSpPr>
          <p:nvPr>
            <p:ph type="title"/>
          </p:nvPr>
        </p:nvSpPr>
        <p:spPr/>
        <p:txBody>
          <a:bodyPr/>
          <a:lstStyle/>
          <a:p>
            <a:r>
              <a:rPr lang="en-US" dirty="0"/>
              <a:t>Summary of Previous Methods</a:t>
            </a:r>
          </a:p>
        </p:txBody>
      </p:sp>
      <p:sp>
        <p:nvSpPr>
          <p:cNvPr id="5" name="TextBox 4">
            <a:extLst>
              <a:ext uri="{FF2B5EF4-FFF2-40B4-BE49-F238E27FC236}">
                <a16:creationId xmlns:a16="http://schemas.microsoft.com/office/drawing/2014/main" id="{FFC320B7-D18B-9776-28B3-9A040A123FA0}"/>
              </a:ext>
            </a:extLst>
          </p:cNvPr>
          <p:cNvSpPr txBox="1"/>
          <p:nvPr/>
        </p:nvSpPr>
        <p:spPr>
          <a:xfrm>
            <a:off x="1233649" y="6220685"/>
            <a:ext cx="3196492" cy="338554"/>
          </a:xfrm>
          <a:prstGeom prst="rect">
            <a:avLst/>
          </a:prstGeom>
          <a:noFill/>
        </p:spPr>
        <p:txBody>
          <a:bodyPr wrap="square" rtlCol="0">
            <a:spAutoFit/>
          </a:bodyPr>
          <a:lstStyle/>
          <a:p>
            <a:r>
              <a:rPr lang="en-US" sz="1600" b="1" dirty="0"/>
              <a:t>2D GR Flow</a:t>
            </a:r>
          </a:p>
        </p:txBody>
      </p:sp>
      <p:pic>
        <p:nvPicPr>
          <p:cNvPr id="9" name="Picture 8" descr="A diagram of a flowchart&#10;&#10;Description automatically generated">
            <a:extLst>
              <a:ext uri="{FF2B5EF4-FFF2-40B4-BE49-F238E27FC236}">
                <a16:creationId xmlns:a16="http://schemas.microsoft.com/office/drawing/2014/main" id="{14E3B187-CFF0-643D-ECFC-E5748893DC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170" y="3658916"/>
            <a:ext cx="1761743" cy="2601088"/>
          </a:xfrm>
          <a:prstGeom prst="rect">
            <a:avLst/>
          </a:prstGeom>
        </p:spPr>
      </p:pic>
      <p:grpSp>
        <p:nvGrpSpPr>
          <p:cNvPr id="26" name="Group 25">
            <a:extLst>
              <a:ext uri="{FF2B5EF4-FFF2-40B4-BE49-F238E27FC236}">
                <a16:creationId xmlns:a16="http://schemas.microsoft.com/office/drawing/2014/main" id="{FE54446F-D230-CFCE-CB91-8B94C2C95A16}"/>
              </a:ext>
            </a:extLst>
          </p:cNvPr>
          <p:cNvGrpSpPr/>
          <p:nvPr/>
        </p:nvGrpSpPr>
        <p:grpSpPr>
          <a:xfrm>
            <a:off x="4673523" y="3800263"/>
            <a:ext cx="6993606" cy="2704454"/>
            <a:chOff x="2959928" y="4009083"/>
            <a:chExt cx="6993606" cy="2704454"/>
          </a:xfrm>
        </p:grpSpPr>
        <p:sp>
          <p:nvSpPr>
            <p:cNvPr id="7" name="TextBox 6">
              <a:extLst>
                <a:ext uri="{FF2B5EF4-FFF2-40B4-BE49-F238E27FC236}">
                  <a16:creationId xmlns:a16="http://schemas.microsoft.com/office/drawing/2014/main" id="{355B4225-51CC-ADE2-ECC7-A7FC1F9444E8}"/>
                </a:ext>
              </a:extLst>
            </p:cNvPr>
            <p:cNvSpPr txBox="1"/>
            <p:nvPr/>
          </p:nvSpPr>
          <p:spPr>
            <a:xfrm>
              <a:off x="3287861" y="6374983"/>
              <a:ext cx="3196492" cy="338554"/>
            </a:xfrm>
            <a:prstGeom prst="rect">
              <a:avLst/>
            </a:prstGeom>
            <a:noFill/>
          </p:spPr>
          <p:txBody>
            <a:bodyPr wrap="square" rtlCol="0">
              <a:spAutoFit/>
            </a:bodyPr>
            <a:lstStyle/>
            <a:p>
              <a:r>
                <a:rPr lang="en-US" sz="1600" b="1" dirty="0"/>
                <a:t>3D GR Flow</a:t>
              </a:r>
            </a:p>
          </p:txBody>
        </p:sp>
        <p:pic>
          <p:nvPicPr>
            <p:cNvPr id="17" name="Picture 16" descr="A diagram of a flowchart&#10;&#10;Description automatically generated">
              <a:extLst>
                <a:ext uri="{FF2B5EF4-FFF2-40B4-BE49-F238E27FC236}">
                  <a16:creationId xmlns:a16="http://schemas.microsoft.com/office/drawing/2014/main" id="{91D0ED0C-0FF0-12E2-66CE-0739EE76BF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9928" y="4009083"/>
              <a:ext cx="1988870" cy="2414235"/>
            </a:xfrm>
            <a:prstGeom prst="rect">
              <a:avLst/>
            </a:prstGeom>
          </p:spPr>
        </p:pic>
        <p:sp>
          <p:nvSpPr>
            <p:cNvPr id="18" name="Arrow: Right 17">
              <a:extLst>
                <a:ext uri="{FF2B5EF4-FFF2-40B4-BE49-F238E27FC236}">
                  <a16:creationId xmlns:a16="http://schemas.microsoft.com/office/drawing/2014/main" id="{15194224-A95C-59D0-16EC-50BCB2E4FAEE}"/>
                </a:ext>
              </a:extLst>
            </p:cNvPr>
            <p:cNvSpPr/>
            <p:nvPr/>
          </p:nvSpPr>
          <p:spPr bwMode="auto">
            <a:xfrm>
              <a:off x="4679393" y="4656359"/>
              <a:ext cx="698395" cy="207949"/>
            </a:xfrm>
            <a:prstGeom prst="rightArrow">
              <a:avLst/>
            </a:prstGeom>
            <a:solidFill>
              <a:schemeClr val="accent5">
                <a:lumMod val="75000"/>
              </a:schemeClr>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19" name="Arrow: Right 18">
              <a:extLst>
                <a:ext uri="{FF2B5EF4-FFF2-40B4-BE49-F238E27FC236}">
                  <a16:creationId xmlns:a16="http://schemas.microsoft.com/office/drawing/2014/main" id="{745BCD36-E6AC-24B3-D3E2-8193325F0ED0}"/>
                </a:ext>
              </a:extLst>
            </p:cNvPr>
            <p:cNvSpPr/>
            <p:nvPr/>
          </p:nvSpPr>
          <p:spPr bwMode="auto">
            <a:xfrm>
              <a:off x="4668983" y="5915825"/>
              <a:ext cx="698395" cy="207949"/>
            </a:xfrm>
            <a:prstGeom prst="rightArrow">
              <a:avLst/>
            </a:prstGeom>
            <a:solidFill>
              <a:schemeClr val="accent5">
                <a:lumMod val="75000"/>
              </a:schemeClr>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b="1">
                <a:latin typeface="Arial Narrow" pitchFamily="34" charset="0"/>
              </a:endParaRPr>
            </a:p>
          </p:txBody>
        </p:sp>
        <p:sp>
          <p:nvSpPr>
            <p:cNvPr id="21" name="TextBox 20">
              <a:extLst>
                <a:ext uri="{FF2B5EF4-FFF2-40B4-BE49-F238E27FC236}">
                  <a16:creationId xmlns:a16="http://schemas.microsoft.com/office/drawing/2014/main" id="{586B7DA4-618B-CCCC-C1B2-FEF79522ECF8}"/>
                </a:ext>
              </a:extLst>
            </p:cNvPr>
            <p:cNvSpPr txBox="1"/>
            <p:nvPr/>
          </p:nvSpPr>
          <p:spPr>
            <a:xfrm>
              <a:off x="5377788" y="4601501"/>
              <a:ext cx="4575746" cy="307777"/>
            </a:xfrm>
            <a:prstGeom prst="rect">
              <a:avLst/>
            </a:prstGeom>
            <a:noFill/>
          </p:spPr>
          <p:txBody>
            <a:bodyPr wrap="square">
              <a:spAutoFit/>
            </a:bodyPr>
            <a:lstStyle/>
            <a:p>
              <a:r>
                <a:rPr lang="en-US" sz="1400" b="1" dirty="0"/>
                <a:t>FastGR / GGR</a:t>
              </a:r>
            </a:p>
          </p:txBody>
        </p:sp>
        <p:sp>
          <p:nvSpPr>
            <p:cNvPr id="22" name="TextBox 21">
              <a:extLst>
                <a:ext uri="{FF2B5EF4-FFF2-40B4-BE49-F238E27FC236}">
                  <a16:creationId xmlns:a16="http://schemas.microsoft.com/office/drawing/2014/main" id="{A124E5A8-27F4-438A-943A-40FD1219D649}"/>
                </a:ext>
              </a:extLst>
            </p:cNvPr>
            <p:cNvSpPr txBox="1"/>
            <p:nvPr/>
          </p:nvSpPr>
          <p:spPr>
            <a:xfrm>
              <a:off x="5377788" y="5873050"/>
              <a:ext cx="4575746" cy="307777"/>
            </a:xfrm>
            <a:prstGeom prst="rect">
              <a:avLst/>
            </a:prstGeom>
            <a:noFill/>
          </p:spPr>
          <p:txBody>
            <a:bodyPr wrap="square">
              <a:spAutoFit/>
            </a:bodyPr>
            <a:lstStyle/>
            <a:p>
              <a:r>
                <a:rPr lang="en-US" sz="1400" b="1" dirty="0"/>
                <a:t>GAMER / GGR</a:t>
              </a:r>
            </a:p>
          </p:txBody>
        </p:sp>
      </p:grpSp>
      <p:sp>
        <p:nvSpPr>
          <p:cNvPr id="23" name="TextBox 22">
            <a:extLst>
              <a:ext uri="{FF2B5EF4-FFF2-40B4-BE49-F238E27FC236}">
                <a16:creationId xmlns:a16="http://schemas.microsoft.com/office/drawing/2014/main" id="{0EE9E083-6D39-C660-2DB8-34CBCE6E4BE0}"/>
              </a:ext>
            </a:extLst>
          </p:cNvPr>
          <p:cNvSpPr txBox="1"/>
          <p:nvPr/>
        </p:nvSpPr>
        <p:spPr>
          <a:xfrm>
            <a:off x="205765" y="3054375"/>
            <a:ext cx="8477530" cy="406265"/>
          </a:xfrm>
          <a:prstGeom prst="rect">
            <a:avLst/>
          </a:prstGeom>
          <a:noFill/>
        </p:spPr>
        <p:txBody>
          <a:bodyPr wrap="square" rtlCol="0">
            <a:spAutoFit/>
          </a:bodyPr>
          <a:lstStyle/>
          <a:p>
            <a:pPr marL="230188" lvl="1" fontAlgn="base">
              <a:lnSpc>
                <a:spcPct val="85000"/>
              </a:lnSpc>
              <a:spcBef>
                <a:spcPct val="30000"/>
              </a:spcBef>
              <a:spcAft>
                <a:spcPct val="0"/>
              </a:spcAft>
              <a:buClr>
                <a:srgbClr val="C00000"/>
              </a:buClr>
            </a:pPr>
            <a:r>
              <a:rPr lang="en-US" sz="2400" b="1" kern="0" dirty="0">
                <a:solidFill>
                  <a:srgbClr val="C00000"/>
                </a:solidFill>
                <a:latin typeface="Arial" panose="020B0604020202020204" pitchFamily="34" charset="0"/>
                <a:cs typeface="Arial" pitchFamily="34" charset="0"/>
              </a:rPr>
              <a:t>Route a batch of non-overlapping nets concurrently !</a:t>
            </a:r>
          </a:p>
        </p:txBody>
      </p:sp>
      <p:sp>
        <p:nvSpPr>
          <p:cNvPr id="30" name="TextBox 29">
            <a:extLst>
              <a:ext uri="{FF2B5EF4-FFF2-40B4-BE49-F238E27FC236}">
                <a16:creationId xmlns:a16="http://schemas.microsoft.com/office/drawing/2014/main" id="{91A13CC7-5647-7C9E-D4FB-BEFFAD995F1F}"/>
              </a:ext>
            </a:extLst>
          </p:cNvPr>
          <p:cNvSpPr txBox="1"/>
          <p:nvPr/>
        </p:nvSpPr>
        <p:spPr>
          <a:xfrm>
            <a:off x="2880809" y="6015799"/>
            <a:ext cx="1874231" cy="338554"/>
          </a:xfrm>
          <a:prstGeom prst="rect">
            <a:avLst/>
          </a:prstGeom>
          <a:noFill/>
        </p:spPr>
        <p:txBody>
          <a:bodyPr wrap="none" rtlCol="0">
            <a:spAutoFit/>
          </a:bodyPr>
          <a:lstStyle/>
          <a:p>
            <a:r>
              <a:rPr lang="en-US" sz="1600" b="1" dirty="0">
                <a:solidFill>
                  <a:srgbClr val="C00000"/>
                </a:solidFill>
                <a:latin typeface="Calibri" panose="020F0502020204030204" pitchFamily="34" charset="0"/>
                <a:ea typeface="Calibri" panose="020F0502020204030204" pitchFamily="34" charset="0"/>
                <a:cs typeface="Calibri" panose="020F0502020204030204" pitchFamily="34" charset="0"/>
              </a:rPr>
              <a:t>Runtime Bottleneck</a:t>
            </a:r>
          </a:p>
        </p:txBody>
      </p:sp>
      <p:sp>
        <p:nvSpPr>
          <p:cNvPr id="34" name="Oval 33">
            <a:extLst>
              <a:ext uri="{FF2B5EF4-FFF2-40B4-BE49-F238E27FC236}">
                <a16:creationId xmlns:a16="http://schemas.microsoft.com/office/drawing/2014/main" id="{09DA2BCD-EA50-96D8-7CDE-BEB2466B3B66}"/>
              </a:ext>
            </a:extLst>
          </p:cNvPr>
          <p:cNvSpPr/>
          <p:nvPr/>
        </p:nvSpPr>
        <p:spPr bwMode="auto">
          <a:xfrm>
            <a:off x="1167375" y="5157659"/>
            <a:ext cx="1485332" cy="344773"/>
          </a:xfrm>
          <a:prstGeom prst="ellipse">
            <a:avLst/>
          </a:prstGeom>
          <a:noFill/>
          <a:ln w="2857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Narrow" pitchFamily="34" charset="0"/>
            </a:endParaRPr>
          </a:p>
        </p:txBody>
      </p:sp>
      <p:sp>
        <p:nvSpPr>
          <p:cNvPr id="37" name="Oval 36">
            <a:extLst>
              <a:ext uri="{FF2B5EF4-FFF2-40B4-BE49-F238E27FC236}">
                <a16:creationId xmlns:a16="http://schemas.microsoft.com/office/drawing/2014/main" id="{280AFDB7-BBFF-1FA2-6406-99861DE625D3}"/>
              </a:ext>
            </a:extLst>
          </p:cNvPr>
          <p:cNvSpPr/>
          <p:nvPr/>
        </p:nvSpPr>
        <p:spPr bwMode="auto">
          <a:xfrm>
            <a:off x="4986466" y="5529318"/>
            <a:ext cx="1485332" cy="344773"/>
          </a:xfrm>
          <a:prstGeom prst="ellipse">
            <a:avLst/>
          </a:prstGeom>
          <a:noFill/>
          <a:ln w="2857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Narrow" pitchFamily="34" charset="0"/>
            </a:endParaRPr>
          </a:p>
        </p:txBody>
      </p:sp>
      <p:cxnSp>
        <p:nvCxnSpPr>
          <p:cNvPr id="49" name="Straight Arrow Connector 48">
            <a:extLst>
              <a:ext uri="{FF2B5EF4-FFF2-40B4-BE49-F238E27FC236}">
                <a16:creationId xmlns:a16="http://schemas.microsoft.com/office/drawing/2014/main" id="{5E74D506-9E36-72C7-0CDE-AFABFC8452BC}"/>
              </a:ext>
            </a:extLst>
          </p:cNvPr>
          <p:cNvCxnSpPr>
            <a:cxnSpLocks/>
            <a:stCxn id="30" idx="3"/>
          </p:cNvCxnSpPr>
          <p:nvPr/>
        </p:nvCxnSpPr>
        <p:spPr bwMode="auto">
          <a:xfrm flipV="1">
            <a:off x="4755040" y="5880573"/>
            <a:ext cx="668336" cy="304503"/>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cxnSp>
        <p:nvCxnSpPr>
          <p:cNvPr id="52" name="Straight Arrow Connector 51">
            <a:extLst>
              <a:ext uri="{FF2B5EF4-FFF2-40B4-BE49-F238E27FC236}">
                <a16:creationId xmlns:a16="http://schemas.microsoft.com/office/drawing/2014/main" id="{7BDD5D2B-8525-9676-C5DE-5B3396A52F7B}"/>
              </a:ext>
            </a:extLst>
          </p:cNvPr>
          <p:cNvCxnSpPr>
            <a:cxnSpLocks/>
            <a:stCxn id="30" idx="1"/>
            <a:endCxn id="34" idx="5"/>
          </p:cNvCxnSpPr>
          <p:nvPr/>
        </p:nvCxnSpPr>
        <p:spPr bwMode="auto">
          <a:xfrm flipH="1" flipV="1">
            <a:off x="2435185" y="5451941"/>
            <a:ext cx="445624" cy="733135"/>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4" name="Content Placeholder 1">
            <a:extLst>
              <a:ext uri="{FF2B5EF4-FFF2-40B4-BE49-F238E27FC236}">
                <a16:creationId xmlns:a16="http://schemas.microsoft.com/office/drawing/2014/main" id="{F853941A-FB08-5D41-ABFF-A83B599CF27D}"/>
              </a:ext>
            </a:extLst>
          </p:cNvPr>
          <p:cNvSpPr txBox="1">
            <a:spLocks/>
          </p:cNvSpPr>
          <p:nvPr/>
        </p:nvSpPr>
        <p:spPr bwMode="auto">
          <a:xfrm>
            <a:off x="133649" y="1174909"/>
            <a:ext cx="8836025" cy="186163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30188" indent="-230188" algn="l" rtl="0" eaLnBrk="1" fontAlgn="base" hangingPunct="1">
              <a:lnSpc>
                <a:spcPct val="85000"/>
              </a:lnSpc>
              <a:spcBef>
                <a:spcPct val="30000"/>
              </a:spcBef>
              <a:spcAft>
                <a:spcPct val="0"/>
              </a:spcAft>
              <a:buClr>
                <a:srgbClr val="C00000"/>
              </a:buClr>
              <a:buChar char="•"/>
              <a:defRPr sz="2800">
                <a:solidFill>
                  <a:schemeClr val="tx1"/>
                </a:solidFill>
                <a:latin typeface="Arial" panose="020B0604020202020204" pitchFamily="34" charset="0"/>
                <a:ea typeface="+mn-ea"/>
                <a:cs typeface="Arial" pitchFamily="34" charset="0"/>
              </a:defRPr>
            </a:lvl1pPr>
            <a:lvl2pPr marL="569913" indent="-222250" algn="l" rtl="0" eaLnBrk="1" fontAlgn="base" hangingPunct="1">
              <a:lnSpc>
                <a:spcPct val="85000"/>
              </a:lnSpc>
              <a:spcBef>
                <a:spcPct val="30000"/>
              </a:spcBef>
              <a:spcAft>
                <a:spcPct val="0"/>
              </a:spcAft>
              <a:buClr>
                <a:srgbClr val="C00000"/>
              </a:buClr>
              <a:buChar char="•"/>
              <a:defRPr sz="2400">
                <a:solidFill>
                  <a:schemeClr val="tx1"/>
                </a:solidFill>
                <a:latin typeface="Arial" panose="020B0604020202020204" pitchFamily="34" charset="0"/>
                <a:cs typeface="Arial" pitchFamily="34" charset="0"/>
              </a:defRPr>
            </a:lvl2pPr>
            <a:lvl3pPr marL="803275" indent="-230188" algn="l" rtl="0" eaLnBrk="1" fontAlgn="base" hangingPunct="1">
              <a:lnSpc>
                <a:spcPct val="85000"/>
              </a:lnSpc>
              <a:spcBef>
                <a:spcPct val="30000"/>
              </a:spcBef>
              <a:spcAft>
                <a:spcPct val="0"/>
              </a:spcAft>
              <a:buClr>
                <a:srgbClr val="C00000"/>
              </a:buClr>
              <a:buChar char="•"/>
              <a:defRPr sz="2000">
                <a:solidFill>
                  <a:schemeClr val="tx1"/>
                </a:solidFill>
                <a:latin typeface="Arial" panose="020B0604020202020204" pitchFamily="34" charset="0"/>
                <a:cs typeface="Arial" pitchFamily="34" charset="0"/>
              </a:defRPr>
            </a:lvl3pPr>
            <a:lvl4pPr marL="1025525" indent="-222250" algn="l" rtl="0" eaLnBrk="1" fontAlgn="base" hangingPunct="1">
              <a:spcBef>
                <a:spcPct val="20000"/>
              </a:spcBef>
              <a:spcAft>
                <a:spcPct val="0"/>
              </a:spcAft>
              <a:buClr>
                <a:srgbClr val="C00000"/>
              </a:buClr>
              <a:buSzPct val="50000"/>
              <a:buFont typeface="Arial" pitchFamily="34" charset="0"/>
              <a:buChar char="•"/>
              <a:defRPr>
                <a:solidFill>
                  <a:schemeClr val="tx1"/>
                </a:solidFill>
                <a:latin typeface="Arial" panose="020B0604020202020204" pitchFamily="34" charset="0"/>
                <a:cs typeface="Arial" panose="020B0604020202020204" pitchFamily="34" charset="0"/>
              </a:defRPr>
            </a:lvl4pPr>
            <a:lvl5pPr marL="1255713" indent="-230188" algn="l" rtl="0" eaLnBrk="1" fontAlgn="base" hangingPunct="1">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1600">
                <a:solidFill>
                  <a:schemeClr val="tx1"/>
                </a:solidFill>
                <a:latin typeface="Arial Narrow" pitchFamily="34" charset="0"/>
              </a:defRPr>
            </a:lvl6pPr>
            <a:lvl7pPr marL="2971800" indent="-228600" algn="l" rtl="0" eaLnBrk="1" fontAlgn="base" hangingPunct="1">
              <a:spcBef>
                <a:spcPct val="20000"/>
              </a:spcBef>
              <a:spcAft>
                <a:spcPct val="0"/>
              </a:spcAft>
              <a:buChar char="•"/>
              <a:defRPr sz="1600">
                <a:solidFill>
                  <a:schemeClr val="tx1"/>
                </a:solidFill>
                <a:latin typeface="Arial Narrow" pitchFamily="34" charset="0"/>
              </a:defRPr>
            </a:lvl7pPr>
            <a:lvl8pPr marL="3429000" indent="-228600" algn="l" rtl="0" eaLnBrk="1" fontAlgn="base" hangingPunct="1">
              <a:spcBef>
                <a:spcPct val="20000"/>
              </a:spcBef>
              <a:spcAft>
                <a:spcPct val="0"/>
              </a:spcAft>
              <a:buChar char="•"/>
              <a:defRPr sz="1600">
                <a:solidFill>
                  <a:schemeClr val="tx1"/>
                </a:solidFill>
                <a:latin typeface="Arial Narrow" pitchFamily="34" charset="0"/>
              </a:defRPr>
            </a:lvl8pPr>
            <a:lvl9pPr marL="3886200" indent="-228600" algn="l" rtl="0" eaLnBrk="1" fontAlgn="base" hangingPunct="1">
              <a:spcBef>
                <a:spcPct val="20000"/>
              </a:spcBef>
              <a:spcAft>
                <a:spcPct val="0"/>
              </a:spcAft>
              <a:buChar char="•"/>
              <a:defRPr sz="1600">
                <a:solidFill>
                  <a:schemeClr val="tx1"/>
                </a:solidFill>
                <a:latin typeface="Arial Narrow" pitchFamily="34" charset="0"/>
              </a:defRPr>
            </a:lvl9pPr>
          </a:lstStyle>
          <a:p>
            <a:pPr lvl="1"/>
            <a:endParaRPr lang="en-US" sz="2000" b="1" kern="0" dirty="0"/>
          </a:p>
          <a:p>
            <a:pPr marL="227013" indent="-227013"/>
            <a:r>
              <a:rPr lang="en-US" sz="2400" kern="0" dirty="0"/>
              <a:t>3D-GPU-accelerated GRs are based on CUGR</a:t>
            </a:r>
          </a:p>
          <a:p>
            <a:pPr lvl="1"/>
            <a:r>
              <a:rPr lang="en-US" sz="2000" b="1" kern="0" dirty="0"/>
              <a:t>FastGR</a:t>
            </a:r>
            <a:r>
              <a:rPr lang="en-US" sz="2000" kern="0" dirty="0"/>
              <a:t> and </a:t>
            </a:r>
            <a:r>
              <a:rPr lang="en-US" sz="2000" b="1" kern="0" dirty="0"/>
              <a:t>GGR</a:t>
            </a:r>
            <a:r>
              <a:rPr lang="en-US" sz="2000" kern="0" dirty="0"/>
              <a:t>:  implement parallel L/Z-shape pattern routing</a:t>
            </a:r>
          </a:p>
          <a:p>
            <a:pPr lvl="1"/>
            <a:r>
              <a:rPr lang="en-US" sz="2000" b="1" kern="0" dirty="0"/>
              <a:t>GAMER</a:t>
            </a:r>
            <a:r>
              <a:rPr lang="en-US" sz="2000" kern="0" dirty="0"/>
              <a:t> and </a:t>
            </a:r>
            <a:r>
              <a:rPr lang="en-US" sz="2000" b="1" kern="0" dirty="0"/>
              <a:t>GGR</a:t>
            </a:r>
            <a:r>
              <a:rPr lang="en-US" sz="2000" kern="0" dirty="0"/>
              <a:t>: implement parallel maze routing</a:t>
            </a:r>
          </a:p>
          <a:p>
            <a:pPr lvl="2"/>
            <a:r>
              <a:rPr lang="en-US" sz="1600" kern="0" dirty="0"/>
              <a:t>Replace the A* search algorithm with the parallel n-bend pattern routing algorithm </a:t>
            </a:r>
          </a:p>
          <a:p>
            <a:pPr marL="347663" lvl="1" indent="0">
              <a:buFontTx/>
              <a:buNone/>
            </a:pPr>
            <a:endParaRPr lang="en-US" sz="2000" kern="0" dirty="0"/>
          </a:p>
          <a:p>
            <a:pPr lvl="1"/>
            <a:endParaRPr lang="en-US" sz="2000" kern="0" dirty="0"/>
          </a:p>
          <a:p>
            <a:endParaRPr lang="en-US" sz="2400" kern="0" dirty="0"/>
          </a:p>
          <a:p>
            <a:endParaRPr lang="en-US" sz="2400" kern="0" dirty="0"/>
          </a:p>
          <a:p>
            <a:endParaRPr lang="en-US" sz="2400" kern="0" dirty="0"/>
          </a:p>
        </p:txBody>
      </p:sp>
      <p:sp>
        <p:nvSpPr>
          <p:cNvPr id="6" name="Footer Placeholder 2">
            <a:extLst>
              <a:ext uri="{FF2B5EF4-FFF2-40B4-BE49-F238E27FC236}">
                <a16:creationId xmlns:a16="http://schemas.microsoft.com/office/drawing/2014/main" id="{B392A5B4-428B-438F-5358-2D60D36D0F93}"/>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8" name="Footer Placeholder 2">
            <a:extLst>
              <a:ext uri="{FF2B5EF4-FFF2-40B4-BE49-F238E27FC236}">
                <a16:creationId xmlns:a16="http://schemas.microsoft.com/office/drawing/2014/main" id="{321BA01B-CE78-E914-EA1A-BB0EED2D9969}"/>
              </a:ext>
            </a:extLst>
          </p:cNvPr>
          <p:cNvSpPr txBox="1">
            <a:spLocks/>
          </p:cNvSpPr>
          <p:nvPr/>
        </p:nvSpPr>
        <p:spPr>
          <a:xfrm>
            <a:off x="3339193" y="6591988"/>
            <a:ext cx="2413214"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Zhiang</a:t>
            </a:r>
            <a:r>
              <a:rPr lang="en-IN" sz="1100" dirty="0"/>
              <a:t> Wang</a:t>
            </a:r>
            <a:endParaRPr lang="en-IN" sz="1000" dirty="0"/>
          </a:p>
        </p:txBody>
      </p:sp>
    </p:spTree>
    <p:extLst>
      <p:ext uri="{BB962C8B-B14F-4D97-AF65-F5344CB8AC3E}">
        <p14:creationId xmlns:p14="http://schemas.microsoft.com/office/powerpoint/2010/main" val="35215698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23" grpId="0"/>
      <p:bldP spid="30" grpId="0"/>
      <p:bldP spid="34" grpId="0" animBg="1"/>
      <p:bldP spid="37" grpId="0" animBg="1"/>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07DE2-4945-C8BD-D25C-21B145215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0F866B-F3D3-2538-2F0B-814859D5F035}"/>
              </a:ext>
            </a:extLst>
          </p:cNvPr>
          <p:cNvSpPr>
            <a:spLocks noGrp="1"/>
          </p:cNvSpPr>
          <p:nvPr>
            <p:ph type="title"/>
          </p:nvPr>
        </p:nvSpPr>
        <p:spPr/>
        <p:txBody>
          <a:bodyPr/>
          <a:lstStyle/>
          <a:p>
            <a:r>
              <a:rPr lang="en-US" dirty="0"/>
              <a:t>Proposed GPU-Accelerated TritonRoute-GR</a:t>
            </a:r>
          </a:p>
        </p:txBody>
      </p:sp>
      <p:sp>
        <p:nvSpPr>
          <p:cNvPr id="19" name="Content Placeholder 1">
            <a:extLst>
              <a:ext uri="{FF2B5EF4-FFF2-40B4-BE49-F238E27FC236}">
                <a16:creationId xmlns:a16="http://schemas.microsoft.com/office/drawing/2014/main" id="{A3E6964F-BF7A-150E-EBDF-10D7EEA6D873}"/>
              </a:ext>
            </a:extLst>
          </p:cNvPr>
          <p:cNvSpPr>
            <a:spLocks noGrp="1"/>
          </p:cNvSpPr>
          <p:nvPr>
            <p:ph idx="1"/>
          </p:nvPr>
        </p:nvSpPr>
        <p:spPr>
          <a:xfrm>
            <a:off x="183584" y="838448"/>
            <a:ext cx="8836025" cy="2331972"/>
          </a:xfrm>
        </p:spPr>
        <p:txBody>
          <a:bodyPr/>
          <a:lstStyle/>
          <a:p>
            <a:r>
              <a:rPr lang="en-US" sz="2400" dirty="0"/>
              <a:t>Our GPU-GR is based on TritonRoute-GR</a:t>
            </a:r>
          </a:p>
          <a:p>
            <a:pPr lvl="1"/>
            <a:r>
              <a:rPr lang="en-US" sz="2000" dirty="0"/>
              <a:t>TritonRoute-GR adopts a two-step approach (2D + 3D GR)</a:t>
            </a:r>
          </a:p>
          <a:p>
            <a:pPr lvl="2"/>
            <a:r>
              <a:rPr lang="en-US" sz="1600" dirty="0"/>
              <a:t>2D global routing can effectively reduce the solution space</a:t>
            </a:r>
          </a:p>
          <a:p>
            <a:pPr lvl="2"/>
            <a:r>
              <a:rPr lang="en-US" sz="1600" dirty="0"/>
              <a:t>3D global routing can further optimize the solution locally</a:t>
            </a:r>
          </a:p>
          <a:p>
            <a:pPr lvl="1"/>
            <a:r>
              <a:rPr lang="en-US" sz="2000" dirty="0"/>
              <a:t>Replace the original 2D-RRR and 3D-RRR with corresponding GPU-accelerated GPU-RRR</a:t>
            </a:r>
          </a:p>
          <a:p>
            <a:endParaRPr lang="en-US" sz="2400" dirty="0"/>
          </a:p>
          <a:p>
            <a:endParaRPr lang="en-US" sz="2400" dirty="0"/>
          </a:p>
        </p:txBody>
      </p:sp>
      <p:grpSp>
        <p:nvGrpSpPr>
          <p:cNvPr id="23" name="Group 22">
            <a:extLst>
              <a:ext uri="{FF2B5EF4-FFF2-40B4-BE49-F238E27FC236}">
                <a16:creationId xmlns:a16="http://schemas.microsoft.com/office/drawing/2014/main" id="{770F6283-F0D6-48CC-237D-4A2C994C69CE}"/>
              </a:ext>
            </a:extLst>
          </p:cNvPr>
          <p:cNvGrpSpPr/>
          <p:nvPr/>
        </p:nvGrpSpPr>
        <p:grpSpPr>
          <a:xfrm>
            <a:off x="2245641" y="2971913"/>
            <a:ext cx="4652718" cy="3383817"/>
            <a:chOff x="2175935" y="3091933"/>
            <a:chExt cx="4652718" cy="3383817"/>
          </a:xfrm>
        </p:grpSpPr>
        <p:grpSp>
          <p:nvGrpSpPr>
            <p:cNvPr id="10" name="Group 9">
              <a:extLst>
                <a:ext uri="{FF2B5EF4-FFF2-40B4-BE49-F238E27FC236}">
                  <a16:creationId xmlns:a16="http://schemas.microsoft.com/office/drawing/2014/main" id="{B3FE4D37-DC80-8D17-C1D7-3FF8225A06D3}"/>
                </a:ext>
              </a:extLst>
            </p:cNvPr>
            <p:cNvGrpSpPr/>
            <p:nvPr/>
          </p:nvGrpSpPr>
          <p:grpSpPr>
            <a:xfrm>
              <a:off x="2175935" y="3091933"/>
              <a:ext cx="4652718" cy="2518347"/>
              <a:chOff x="68141" y="1624044"/>
              <a:chExt cx="8776831" cy="4274007"/>
            </a:xfrm>
          </p:grpSpPr>
          <p:pic>
            <p:nvPicPr>
              <p:cNvPr id="11" name="Picture 10">
                <a:extLst>
                  <a:ext uri="{FF2B5EF4-FFF2-40B4-BE49-F238E27FC236}">
                    <a16:creationId xmlns:a16="http://schemas.microsoft.com/office/drawing/2014/main" id="{C606C49F-4543-EE6D-9307-8FC636E1A5CB}"/>
                  </a:ext>
                </a:extLst>
              </p:cNvPr>
              <p:cNvPicPr>
                <a:picLocks noChangeAspect="1"/>
              </p:cNvPicPr>
              <p:nvPr/>
            </p:nvPicPr>
            <p:blipFill>
              <a:blip r:embed="rId3"/>
              <a:stretch>
                <a:fillRect/>
              </a:stretch>
            </p:blipFill>
            <p:spPr>
              <a:xfrm>
                <a:off x="68141" y="1624044"/>
                <a:ext cx="8776831" cy="4274007"/>
              </a:xfrm>
              <a:prstGeom prst="rect">
                <a:avLst/>
              </a:prstGeom>
            </p:spPr>
          </p:pic>
          <p:sp>
            <p:nvSpPr>
              <p:cNvPr id="12" name="Rectangle 11">
                <a:extLst>
                  <a:ext uri="{FF2B5EF4-FFF2-40B4-BE49-F238E27FC236}">
                    <a16:creationId xmlns:a16="http://schemas.microsoft.com/office/drawing/2014/main" id="{6F42071A-26F2-8236-31BA-E6EA7FCBF48D}"/>
                  </a:ext>
                </a:extLst>
              </p:cNvPr>
              <p:cNvSpPr/>
              <p:nvPr/>
            </p:nvSpPr>
            <p:spPr bwMode="auto">
              <a:xfrm>
                <a:off x="406400" y="2019038"/>
                <a:ext cx="1883508" cy="291875"/>
              </a:xfrm>
              <a:prstGeom prst="rect">
                <a:avLst/>
              </a:prstGeom>
              <a:solidFill>
                <a:schemeClr val="bg1"/>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grpSp>
        <p:sp>
          <p:nvSpPr>
            <p:cNvPr id="15" name="Arrow: Down 14">
              <a:extLst>
                <a:ext uri="{FF2B5EF4-FFF2-40B4-BE49-F238E27FC236}">
                  <a16:creationId xmlns:a16="http://schemas.microsoft.com/office/drawing/2014/main" id="{696508CB-4198-1612-F07F-C06A98E5F872}"/>
                </a:ext>
              </a:extLst>
            </p:cNvPr>
            <p:cNvSpPr/>
            <p:nvPr/>
          </p:nvSpPr>
          <p:spPr bwMode="auto">
            <a:xfrm>
              <a:off x="3101057" y="5354642"/>
              <a:ext cx="213678" cy="596453"/>
            </a:xfrm>
            <a:prstGeom prst="downArrow">
              <a:avLst/>
            </a:prstGeom>
            <a:solidFill>
              <a:schemeClr val="accent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16" name="Rectangle: Rounded Corners 15">
              <a:extLst>
                <a:ext uri="{FF2B5EF4-FFF2-40B4-BE49-F238E27FC236}">
                  <a16:creationId xmlns:a16="http://schemas.microsoft.com/office/drawing/2014/main" id="{588CA90E-413A-DA37-3CF6-C9DFA22FF2F6}"/>
                </a:ext>
              </a:extLst>
            </p:cNvPr>
            <p:cNvSpPr/>
            <p:nvPr/>
          </p:nvSpPr>
          <p:spPr bwMode="auto">
            <a:xfrm>
              <a:off x="2485900" y="5958590"/>
              <a:ext cx="1443992" cy="517160"/>
            </a:xfrm>
            <a:prstGeom prst="roundRect">
              <a:avLst/>
            </a:prstGeom>
            <a:solidFill>
              <a:schemeClr val="accent6">
                <a:lumMod val="20000"/>
                <a:lumOff val="8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latin typeface="Arial" panose="020B0604020202020204" pitchFamily="34" charset="0"/>
                  <a:cs typeface="Arial" panose="020B0604020202020204" pitchFamily="34" charset="0"/>
                </a:rPr>
                <a:t>Clip-based </a:t>
              </a:r>
            </a:p>
            <a:p>
              <a:pPr marL="0" marR="0" indent="0" algn="ctr" defTabSz="914400" rtl="0" eaLnBrk="0" fontAlgn="base" latinLnBrk="0" hangingPunct="0">
                <a:lnSpc>
                  <a:spcPct val="100000"/>
                </a:lnSpc>
                <a:spcBef>
                  <a:spcPct val="0"/>
                </a:spcBef>
                <a:spcAft>
                  <a:spcPct val="0"/>
                </a:spcAft>
                <a:buClrTx/>
                <a:buSzTx/>
                <a:buFontTx/>
                <a:buNone/>
                <a:tabLst/>
              </a:pPr>
              <a:r>
                <a:rPr lang="en-US" sz="1600" b="1" dirty="0">
                  <a:latin typeface="Arial" panose="020B0604020202020204" pitchFamily="34" charset="0"/>
                  <a:cs typeface="Arial" panose="020B0604020202020204" pitchFamily="34" charset="0"/>
                </a:rPr>
                <a:t>2D GPU-RRR</a:t>
              </a:r>
              <a:endParaRPr kumimoji="0" 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0" name="Arrow: Down 19">
              <a:extLst>
                <a:ext uri="{FF2B5EF4-FFF2-40B4-BE49-F238E27FC236}">
                  <a16:creationId xmlns:a16="http://schemas.microsoft.com/office/drawing/2014/main" id="{37C4C775-6573-FBB7-D08B-2D1C7AA800ED}"/>
                </a:ext>
              </a:extLst>
            </p:cNvPr>
            <p:cNvSpPr/>
            <p:nvPr/>
          </p:nvSpPr>
          <p:spPr bwMode="auto">
            <a:xfrm>
              <a:off x="5722428" y="5325815"/>
              <a:ext cx="213678" cy="596453"/>
            </a:xfrm>
            <a:prstGeom prst="downArrow">
              <a:avLst/>
            </a:prstGeom>
            <a:solidFill>
              <a:schemeClr val="accent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22" name="Rectangle: Rounded Corners 21">
              <a:extLst>
                <a:ext uri="{FF2B5EF4-FFF2-40B4-BE49-F238E27FC236}">
                  <a16:creationId xmlns:a16="http://schemas.microsoft.com/office/drawing/2014/main" id="{AC01D145-EEEF-CD31-F5D8-C593945BEBDB}"/>
                </a:ext>
              </a:extLst>
            </p:cNvPr>
            <p:cNvSpPr/>
            <p:nvPr/>
          </p:nvSpPr>
          <p:spPr bwMode="auto">
            <a:xfrm>
              <a:off x="5107271" y="5937258"/>
              <a:ext cx="1443992" cy="517160"/>
            </a:xfrm>
            <a:prstGeom prst="roundRect">
              <a:avLst/>
            </a:prstGeom>
            <a:solidFill>
              <a:schemeClr val="accent6">
                <a:lumMod val="20000"/>
                <a:lumOff val="8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latin typeface="Arial" panose="020B0604020202020204" pitchFamily="34" charset="0"/>
                  <a:cs typeface="Arial" panose="020B0604020202020204" pitchFamily="34" charset="0"/>
                </a:rPr>
                <a:t>Clip-based </a:t>
              </a:r>
            </a:p>
            <a:p>
              <a:pPr marL="0" marR="0" indent="0" algn="ctr" defTabSz="914400" rtl="0" eaLnBrk="0" fontAlgn="base" latinLnBrk="0" hangingPunct="0">
                <a:lnSpc>
                  <a:spcPct val="100000"/>
                </a:lnSpc>
                <a:spcBef>
                  <a:spcPct val="0"/>
                </a:spcBef>
                <a:spcAft>
                  <a:spcPct val="0"/>
                </a:spcAft>
                <a:buClrTx/>
                <a:buSzTx/>
                <a:buFontTx/>
                <a:buNone/>
                <a:tabLst/>
              </a:pPr>
              <a:r>
                <a:rPr lang="en-US" sz="1600" b="1" dirty="0">
                  <a:latin typeface="Arial" panose="020B0604020202020204" pitchFamily="34" charset="0"/>
                  <a:cs typeface="Arial" panose="020B0604020202020204" pitchFamily="34" charset="0"/>
                </a:rPr>
                <a:t>3D GPU-RRR</a:t>
              </a:r>
              <a:endParaRPr kumimoji="0" 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sp>
        <p:nvSpPr>
          <p:cNvPr id="2" name="Footer Placeholder 2">
            <a:extLst>
              <a:ext uri="{FF2B5EF4-FFF2-40B4-BE49-F238E27FC236}">
                <a16:creationId xmlns:a16="http://schemas.microsoft.com/office/drawing/2014/main" id="{54F419E2-B76B-F4D5-D21E-718DE640B567}"/>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4" name="Footer Placeholder 2">
            <a:extLst>
              <a:ext uri="{FF2B5EF4-FFF2-40B4-BE49-F238E27FC236}">
                <a16:creationId xmlns:a16="http://schemas.microsoft.com/office/drawing/2014/main" id="{71793935-AB44-E8E9-6206-0877082E6649}"/>
              </a:ext>
            </a:extLst>
          </p:cNvPr>
          <p:cNvSpPr txBox="1">
            <a:spLocks/>
          </p:cNvSpPr>
          <p:nvPr/>
        </p:nvSpPr>
        <p:spPr>
          <a:xfrm>
            <a:off x="3339193" y="6591988"/>
            <a:ext cx="2413214"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Zhiang</a:t>
            </a:r>
            <a:r>
              <a:rPr lang="en-IN" sz="1100" dirty="0"/>
              <a:t> Wang</a:t>
            </a:r>
            <a:endParaRPr lang="en-IN" sz="1000" dirty="0"/>
          </a:p>
        </p:txBody>
      </p:sp>
    </p:spTree>
    <p:extLst>
      <p:ext uri="{BB962C8B-B14F-4D97-AF65-F5344CB8AC3E}">
        <p14:creationId xmlns:p14="http://schemas.microsoft.com/office/powerpoint/2010/main" val="32152863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F6DA1A-A0D8-4BCA-9E12-23AD3E4B189A}"/>
              </a:ext>
            </a:extLst>
          </p:cNvPr>
          <p:cNvSpPr>
            <a:spLocks noGrp="1"/>
          </p:cNvSpPr>
          <p:nvPr>
            <p:ph idx="1"/>
          </p:nvPr>
        </p:nvSpPr>
        <p:spPr>
          <a:xfrm>
            <a:off x="51458" y="838200"/>
            <a:ext cx="9078327" cy="5562601"/>
          </a:xfrm>
        </p:spPr>
        <p:txBody>
          <a:bodyPr/>
          <a:lstStyle/>
          <a:p>
            <a:pPr marL="282575" indent="-231775"/>
            <a:r>
              <a:rPr lang="en-US" dirty="0"/>
              <a:t>Best academic detailed router for contest benchmarks</a:t>
            </a:r>
          </a:p>
          <a:p>
            <a:pPr marL="282575" indent="-231775"/>
            <a:r>
              <a:rPr lang="en-US" dirty="0"/>
              <a:t>Only academic detailed router capable of delivering DRC-clean solution for commercial foundry nodes</a:t>
            </a:r>
          </a:p>
          <a:p>
            <a:endParaRPr lang="en-US" dirty="0"/>
          </a:p>
        </p:txBody>
      </p:sp>
      <p:sp>
        <p:nvSpPr>
          <p:cNvPr id="3" name="Title 2">
            <a:extLst>
              <a:ext uri="{FF2B5EF4-FFF2-40B4-BE49-F238E27FC236}">
                <a16:creationId xmlns:a16="http://schemas.microsoft.com/office/drawing/2014/main" id="{E6CD37E7-39AF-4470-989C-54394CFF6CD2}"/>
              </a:ext>
            </a:extLst>
          </p:cNvPr>
          <p:cNvSpPr>
            <a:spLocks noGrp="1"/>
          </p:cNvSpPr>
          <p:nvPr>
            <p:ph type="title"/>
          </p:nvPr>
        </p:nvSpPr>
        <p:spPr/>
        <p:txBody>
          <a:bodyPr/>
          <a:lstStyle/>
          <a:p>
            <a:r>
              <a:rPr lang="en-US" dirty="0" err="1"/>
              <a:t>TritonRoute</a:t>
            </a:r>
            <a:r>
              <a:rPr lang="en-US" dirty="0"/>
              <a:t> (2018-2022) – Overall Structure</a:t>
            </a:r>
          </a:p>
        </p:txBody>
      </p:sp>
      <p:grpSp>
        <p:nvGrpSpPr>
          <p:cNvPr id="4" name="Group 3">
            <a:extLst>
              <a:ext uri="{FF2B5EF4-FFF2-40B4-BE49-F238E27FC236}">
                <a16:creationId xmlns:a16="http://schemas.microsoft.com/office/drawing/2014/main" id="{1BC92529-2C8B-4448-9CCE-4F7DA4D7AF37}"/>
              </a:ext>
            </a:extLst>
          </p:cNvPr>
          <p:cNvGrpSpPr/>
          <p:nvPr/>
        </p:nvGrpSpPr>
        <p:grpSpPr>
          <a:xfrm>
            <a:off x="914400" y="2632481"/>
            <a:ext cx="7315200" cy="3429000"/>
            <a:chOff x="696686" y="1905000"/>
            <a:chExt cx="7315200" cy="3429000"/>
          </a:xfrm>
        </p:grpSpPr>
        <p:sp>
          <p:nvSpPr>
            <p:cNvPr id="5" name="Rectangle 4">
              <a:extLst>
                <a:ext uri="{FF2B5EF4-FFF2-40B4-BE49-F238E27FC236}">
                  <a16:creationId xmlns:a16="http://schemas.microsoft.com/office/drawing/2014/main" id="{0B35718F-44AF-412E-8230-EE49956EF47E}"/>
                </a:ext>
              </a:extLst>
            </p:cNvPr>
            <p:cNvSpPr/>
            <p:nvPr/>
          </p:nvSpPr>
          <p:spPr bwMode="auto">
            <a:xfrm>
              <a:off x="696686" y="1905000"/>
              <a:ext cx="7315200" cy="3429000"/>
            </a:xfrm>
            <a:prstGeom prst="rect">
              <a:avLst/>
            </a:prstGeom>
            <a:solidFill>
              <a:schemeClr val="bg1">
                <a:lumMod val="95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Arial Narrow" pitchFamily="34" charset="0"/>
                </a:rPr>
                <a:t>TritonRoute</a:t>
              </a:r>
            </a:p>
          </p:txBody>
        </p:sp>
        <p:sp>
          <p:nvSpPr>
            <p:cNvPr id="6" name="Rectangle 5">
              <a:extLst>
                <a:ext uri="{FF2B5EF4-FFF2-40B4-BE49-F238E27FC236}">
                  <a16:creationId xmlns:a16="http://schemas.microsoft.com/office/drawing/2014/main" id="{3B5F8336-B54F-4581-A179-1929873654D3}"/>
                </a:ext>
              </a:extLst>
            </p:cNvPr>
            <p:cNvSpPr/>
            <p:nvPr/>
          </p:nvSpPr>
          <p:spPr bwMode="auto">
            <a:xfrm>
              <a:off x="3439886" y="3505200"/>
              <a:ext cx="1828800" cy="457200"/>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Narrow" pitchFamily="34" charset="0"/>
                </a:rPr>
                <a:t>Database</a:t>
              </a:r>
              <a:endParaRPr kumimoji="0" lang="en-US" sz="2000" b="1" i="0" u="none" strike="noStrike" cap="none" normalizeH="0" baseline="0" dirty="0">
                <a:ln>
                  <a:noFill/>
                </a:ln>
                <a:solidFill>
                  <a:schemeClr val="tx1"/>
                </a:solidFill>
                <a:effectLst/>
                <a:latin typeface="Arial Narrow" pitchFamily="34" charset="0"/>
              </a:endParaRPr>
            </a:p>
          </p:txBody>
        </p:sp>
        <p:sp>
          <p:nvSpPr>
            <p:cNvPr id="7" name="Rectangle 6">
              <a:extLst>
                <a:ext uri="{FF2B5EF4-FFF2-40B4-BE49-F238E27FC236}">
                  <a16:creationId xmlns:a16="http://schemas.microsoft.com/office/drawing/2014/main" id="{C132C6AB-2614-42BE-8716-616BAE1E643E}"/>
                </a:ext>
              </a:extLst>
            </p:cNvPr>
            <p:cNvSpPr/>
            <p:nvPr/>
          </p:nvSpPr>
          <p:spPr bwMode="auto">
            <a:xfrm>
              <a:off x="3439886" y="4419600"/>
              <a:ext cx="1828800" cy="457200"/>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2000" b="1" dirty="0">
                  <a:latin typeface="Arial Narrow" pitchFamily="34" charset="0"/>
                </a:rPr>
                <a:t>Routing</a:t>
              </a:r>
              <a:r>
                <a:rPr kumimoji="0" lang="en-US" altLang="zh-CN" sz="2000" b="1" i="0" u="none" strike="noStrike" cap="none" normalizeH="0" baseline="0" dirty="0">
                  <a:ln>
                    <a:noFill/>
                  </a:ln>
                  <a:solidFill>
                    <a:schemeClr val="tx1"/>
                  </a:solidFill>
                  <a:effectLst/>
                  <a:latin typeface="Arial Narrow" pitchFamily="34" charset="0"/>
                </a:rPr>
                <a:t> Engine</a:t>
              </a:r>
              <a:endParaRPr kumimoji="0" lang="en-US" sz="2000" b="1" i="0" u="none" strike="noStrike" cap="none" normalizeH="0" baseline="0" dirty="0">
                <a:ln>
                  <a:noFill/>
                </a:ln>
                <a:solidFill>
                  <a:schemeClr val="tx1"/>
                </a:solidFill>
                <a:effectLst/>
                <a:latin typeface="Arial Narrow" pitchFamily="34" charset="0"/>
              </a:endParaRPr>
            </a:p>
          </p:txBody>
        </p:sp>
        <p:sp>
          <p:nvSpPr>
            <p:cNvPr id="8" name="Rectangle 7">
              <a:extLst>
                <a:ext uri="{FF2B5EF4-FFF2-40B4-BE49-F238E27FC236}">
                  <a16:creationId xmlns:a16="http://schemas.microsoft.com/office/drawing/2014/main" id="{F8CE5FA6-B40C-47A8-AA70-0438BBCD027D}"/>
                </a:ext>
              </a:extLst>
            </p:cNvPr>
            <p:cNvSpPr/>
            <p:nvPr/>
          </p:nvSpPr>
          <p:spPr bwMode="auto">
            <a:xfrm>
              <a:off x="5725886" y="4419600"/>
              <a:ext cx="1828800" cy="457200"/>
            </a:xfrm>
            <a:prstGeom prst="rect">
              <a:avLst/>
            </a:prstGeom>
            <a:solidFill>
              <a:schemeClr val="bg1"/>
            </a:solid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Narrow" pitchFamily="34" charset="0"/>
                </a:rPr>
                <a:t>DRC Engine</a:t>
              </a:r>
              <a:endParaRPr kumimoji="0" lang="en-US" sz="2000" b="1" i="0" u="none" strike="noStrike" cap="none" normalizeH="0" baseline="0" dirty="0">
                <a:ln>
                  <a:noFill/>
                </a:ln>
                <a:solidFill>
                  <a:schemeClr val="tx1"/>
                </a:solidFill>
                <a:effectLst/>
                <a:latin typeface="Arial Narrow" pitchFamily="34" charset="0"/>
              </a:endParaRPr>
            </a:p>
          </p:txBody>
        </p:sp>
        <p:sp>
          <p:nvSpPr>
            <p:cNvPr id="9" name="Rectangle 8">
              <a:extLst>
                <a:ext uri="{FF2B5EF4-FFF2-40B4-BE49-F238E27FC236}">
                  <a16:creationId xmlns:a16="http://schemas.microsoft.com/office/drawing/2014/main" id="{85D35856-9480-41B1-9985-22A38954BE90}"/>
                </a:ext>
              </a:extLst>
            </p:cNvPr>
            <p:cNvSpPr/>
            <p:nvPr/>
          </p:nvSpPr>
          <p:spPr bwMode="auto">
            <a:xfrm>
              <a:off x="1153886" y="4419600"/>
              <a:ext cx="1828800" cy="457200"/>
            </a:xfrm>
            <a:prstGeom prst="rect">
              <a:avLst/>
            </a:prstGeom>
            <a:solidFill>
              <a:schemeClr val="bg1"/>
            </a:solid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Narrow" pitchFamily="34" charset="0"/>
                </a:rPr>
                <a:t>Pin Access</a:t>
              </a:r>
              <a:endParaRPr kumimoji="0" lang="en-US" sz="2000" b="1" i="0" u="none" strike="noStrike" cap="none" normalizeH="0" baseline="0" dirty="0">
                <a:ln>
                  <a:noFill/>
                </a:ln>
                <a:solidFill>
                  <a:schemeClr val="tx1"/>
                </a:solidFill>
                <a:effectLst/>
                <a:latin typeface="Arial Narrow" pitchFamily="34" charset="0"/>
              </a:endParaRPr>
            </a:p>
          </p:txBody>
        </p:sp>
        <p:sp>
          <p:nvSpPr>
            <p:cNvPr id="10" name="Rectangle 9">
              <a:extLst>
                <a:ext uri="{FF2B5EF4-FFF2-40B4-BE49-F238E27FC236}">
                  <a16:creationId xmlns:a16="http://schemas.microsoft.com/office/drawing/2014/main" id="{3443BB78-76C2-467B-927E-6A2F7734928F}"/>
                </a:ext>
              </a:extLst>
            </p:cNvPr>
            <p:cNvSpPr/>
            <p:nvPr/>
          </p:nvSpPr>
          <p:spPr bwMode="auto">
            <a:xfrm>
              <a:off x="3439886" y="2590800"/>
              <a:ext cx="1828800" cy="457200"/>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Narrow" pitchFamily="34" charset="0"/>
                </a:rPr>
                <a:t>IO</a:t>
              </a:r>
              <a:endParaRPr kumimoji="0" lang="en-US" sz="2000" b="1" i="0" u="none" strike="noStrike" cap="none" normalizeH="0" baseline="0" dirty="0">
                <a:ln>
                  <a:noFill/>
                </a:ln>
                <a:solidFill>
                  <a:schemeClr val="tx1"/>
                </a:solidFill>
                <a:effectLst/>
                <a:latin typeface="Arial Narrow" pitchFamily="34" charset="0"/>
              </a:endParaRPr>
            </a:p>
          </p:txBody>
        </p:sp>
        <p:cxnSp>
          <p:nvCxnSpPr>
            <p:cNvPr id="11" name="Connector: Elbow 10">
              <a:extLst>
                <a:ext uri="{FF2B5EF4-FFF2-40B4-BE49-F238E27FC236}">
                  <a16:creationId xmlns:a16="http://schemas.microsoft.com/office/drawing/2014/main" id="{71FE9CCF-9CFA-4084-AB53-9DFBC0570D43}"/>
                </a:ext>
              </a:extLst>
            </p:cNvPr>
            <p:cNvCxnSpPr>
              <a:cxnSpLocks/>
              <a:stCxn id="9" idx="0"/>
              <a:endCxn id="6" idx="1"/>
            </p:cNvCxnSpPr>
            <p:nvPr/>
          </p:nvCxnSpPr>
          <p:spPr bwMode="auto">
            <a:xfrm rot="5400000" flipH="1" flipV="1">
              <a:off x="2411186" y="3390900"/>
              <a:ext cx="685800" cy="1371600"/>
            </a:xfrm>
            <a:prstGeom prst="bentConnector2">
              <a:avLst/>
            </a:prstGeom>
            <a:solidFill>
              <a:schemeClr val="accent1"/>
            </a:solidFill>
            <a:ln w="25400" cap="flat" cmpd="sng" algn="ctr">
              <a:solidFill>
                <a:schemeClr val="tx1"/>
              </a:solidFill>
              <a:prstDash val="solid"/>
              <a:round/>
              <a:headEnd type="triangle"/>
              <a:tailEnd type="triangle"/>
            </a:ln>
            <a:effectLst/>
          </p:spPr>
        </p:cxnSp>
        <p:cxnSp>
          <p:nvCxnSpPr>
            <p:cNvPr id="12" name="Straight Arrow Connector 11">
              <a:extLst>
                <a:ext uri="{FF2B5EF4-FFF2-40B4-BE49-F238E27FC236}">
                  <a16:creationId xmlns:a16="http://schemas.microsoft.com/office/drawing/2014/main" id="{4591DE3C-A569-4C9C-A541-95F7D216E620}"/>
                </a:ext>
              </a:extLst>
            </p:cNvPr>
            <p:cNvCxnSpPr>
              <a:stCxn id="7" idx="3"/>
              <a:endCxn id="8" idx="1"/>
            </p:cNvCxnSpPr>
            <p:nvPr/>
          </p:nvCxnSpPr>
          <p:spPr bwMode="auto">
            <a:xfrm>
              <a:off x="5268686" y="4648200"/>
              <a:ext cx="457200" cy="0"/>
            </a:xfrm>
            <a:prstGeom prst="straightConnector1">
              <a:avLst/>
            </a:prstGeom>
            <a:solidFill>
              <a:schemeClr val="accent1"/>
            </a:solidFill>
            <a:ln w="25400" cap="flat" cmpd="sng" algn="ctr">
              <a:solidFill>
                <a:schemeClr val="tx1"/>
              </a:solidFill>
              <a:prstDash val="solid"/>
              <a:round/>
              <a:headEnd type="triangle"/>
              <a:tailEnd type="triangle"/>
            </a:ln>
            <a:effectLst/>
          </p:spPr>
        </p:cxnSp>
        <p:cxnSp>
          <p:nvCxnSpPr>
            <p:cNvPr id="13" name="Connector: Elbow 12">
              <a:extLst>
                <a:ext uri="{FF2B5EF4-FFF2-40B4-BE49-F238E27FC236}">
                  <a16:creationId xmlns:a16="http://schemas.microsoft.com/office/drawing/2014/main" id="{E24C1D5B-829A-4150-89E3-C14AF0CDECCA}"/>
                </a:ext>
              </a:extLst>
            </p:cNvPr>
            <p:cNvCxnSpPr>
              <a:cxnSpLocks/>
              <a:stCxn id="6" idx="3"/>
              <a:endCxn id="8" idx="0"/>
            </p:cNvCxnSpPr>
            <p:nvPr/>
          </p:nvCxnSpPr>
          <p:spPr bwMode="auto">
            <a:xfrm>
              <a:off x="5268686" y="3733800"/>
              <a:ext cx="1371600" cy="685800"/>
            </a:xfrm>
            <a:prstGeom prst="bentConnector2">
              <a:avLst/>
            </a:prstGeom>
            <a:solidFill>
              <a:schemeClr val="accent1"/>
            </a:solidFill>
            <a:ln w="25400" cap="flat" cmpd="sng" algn="ctr">
              <a:solidFill>
                <a:schemeClr val="tx1"/>
              </a:solidFill>
              <a:prstDash val="solid"/>
              <a:round/>
              <a:headEnd type="triangle"/>
              <a:tailEnd type="triangle"/>
            </a:ln>
            <a:effectLst/>
          </p:spPr>
        </p:cxnSp>
        <p:cxnSp>
          <p:nvCxnSpPr>
            <p:cNvPr id="14" name="Straight Arrow Connector 13">
              <a:extLst>
                <a:ext uri="{FF2B5EF4-FFF2-40B4-BE49-F238E27FC236}">
                  <a16:creationId xmlns:a16="http://schemas.microsoft.com/office/drawing/2014/main" id="{D13C7DDD-D53B-4280-8697-E9306B671CC0}"/>
                </a:ext>
              </a:extLst>
            </p:cNvPr>
            <p:cNvCxnSpPr>
              <a:cxnSpLocks/>
              <a:stCxn id="9" idx="3"/>
              <a:endCxn id="7" idx="1"/>
            </p:cNvCxnSpPr>
            <p:nvPr/>
          </p:nvCxnSpPr>
          <p:spPr bwMode="auto">
            <a:xfrm>
              <a:off x="2982686" y="4648200"/>
              <a:ext cx="457200" cy="0"/>
            </a:xfrm>
            <a:prstGeom prst="straightConnector1">
              <a:avLst/>
            </a:prstGeom>
            <a:solidFill>
              <a:schemeClr val="accent1"/>
            </a:solidFill>
            <a:ln w="25400" cap="flat" cmpd="sng" algn="ctr">
              <a:solidFill>
                <a:schemeClr val="tx1"/>
              </a:solidFill>
              <a:prstDash val="solid"/>
              <a:round/>
              <a:headEnd type="triangle"/>
              <a:tailEnd type="triangle"/>
            </a:ln>
            <a:effectLst/>
          </p:spPr>
        </p:cxnSp>
        <p:cxnSp>
          <p:nvCxnSpPr>
            <p:cNvPr id="15" name="Straight Arrow Connector 14">
              <a:extLst>
                <a:ext uri="{FF2B5EF4-FFF2-40B4-BE49-F238E27FC236}">
                  <a16:creationId xmlns:a16="http://schemas.microsoft.com/office/drawing/2014/main" id="{49C36DBE-EB2A-4534-A60A-B4AB4631B537}"/>
                </a:ext>
              </a:extLst>
            </p:cNvPr>
            <p:cNvCxnSpPr>
              <a:cxnSpLocks/>
              <a:stCxn id="7" idx="0"/>
              <a:endCxn id="6" idx="2"/>
            </p:cNvCxnSpPr>
            <p:nvPr/>
          </p:nvCxnSpPr>
          <p:spPr bwMode="auto">
            <a:xfrm flipV="1">
              <a:off x="4354286" y="3962400"/>
              <a:ext cx="0" cy="457200"/>
            </a:xfrm>
            <a:prstGeom prst="straightConnector1">
              <a:avLst/>
            </a:prstGeom>
            <a:solidFill>
              <a:schemeClr val="accent1"/>
            </a:solidFill>
            <a:ln w="25400" cap="flat" cmpd="sng" algn="ctr">
              <a:solidFill>
                <a:schemeClr val="tx1"/>
              </a:solidFill>
              <a:prstDash val="solid"/>
              <a:round/>
              <a:headEnd type="triangle"/>
              <a:tailEnd type="triangle"/>
            </a:ln>
            <a:effectLst/>
          </p:spPr>
        </p:cxnSp>
        <p:cxnSp>
          <p:nvCxnSpPr>
            <p:cNvPr id="16" name="Straight Arrow Connector 15">
              <a:extLst>
                <a:ext uri="{FF2B5EF4-FFF2-40B4-BE49-F238E27FC236}">
                  <a16:creationId xmlns:a16="http://schemas.microsoft.com/office/drawing/2014/main" id="{065C364C-BF03-4F7C-871E-D49759EE54EB}"/>
                </a:ext>
              </a:extLst>
            </p:cNvPr>
            <p:cNvCxnSpPr>
              <a:cxnSpLocks/>
              <a:stCxn id="6" idx="0"/>
              <a:endCxn id="10" idx="2"/>
            </p:cNvCxnSpPr>
            <p:nvPr/>
          </p:nvCxnSpPr>
          <p:spPr bwMode="auto">
            <a:xfrm flipV="1">
              <a:off x="4354286" y="3048000"/>
              <a:ext cx="0" cy="457200"/>
            </a:xfrm>
            <a:prstGeom prst="straightConnector1">
              <a:avLst/>
            </a:prstGeom>
            <a:solidFill>
              <a:schemeClr val="accent1"/>
            </a:solidFill>
            <a:ln w="25400" cap="flat" cmpd="sng" algn="ctr">
              <a:solidFill>
                <a:schemeClr val="tx1"/>
              </a:solidFill>
              <a:prstDash val="solid"/>
              <a:round/>
              <a:headEnd type="triangle"/>
              <a:tailEnd type="triangle"/>
            </a:ln>
            <a:effectLst/>
          </p:spPr>
        </p:cxnSp>
      </p:grpSp>
      <p:sp>
        <p:nvSpPr>
          <p:cNvPr id="17" name="Footer Placeholder 2">
            <a:extLst>
              <a:ext uri="{FF2B5EF4-FFF2-40B4-BE49-F238E27FC236}">
                <a16:creationId xmlns:a16="http://schemas.microsoft.com/office/drawing/2014/main" id="{1B8DCD72-AAF0-7C1B-D21B-37B807FF16D1}"/>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
        <p:nvSpPr>
          <p:cNvPr id="18" name="Footer Placeholder 2">
            <a:extLst>
              <a:ext uri="{FF2B5EF4-FFF2-40B4-BE49-F238E27FC236}">
                <a16:creationId xmlns:a16="http://schemas.microsoft.com/office/drawing/2014/main" id="{90945628-3B47-F7E5-2481-0C56A57B4C07}"/>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5685107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507A4-9EE9-F919-0F98-22C7C28A03E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07232DA-DD24-F2A6-240B-E2C96813398B}"/>
              </a:ext>
            </a:extLst>
          </p:cNvPr>
          <p:cNvSpPr/>
          <p:nvPr/>
        </p:nvSpPr>
        <p:spPr bwMode="auto">
          <a:xfrm>
            <a:off x="952500" y="2755900"/>
            <a:ext cx="2285375" cy="469900"/>
          </a:xfrm>
          <a:prstGeom prst="rect">
            <a:avLst/>
          </a:prstGeom>
          <a:solidFill>
            <a:srgbClr val="FF0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pic>
        <p:nvPicPr>
          <p:cNvPr id="9" name="Picture 8" descr="A diagram of a computer&#10;&#10;Description automatically generated">
            <a:extLst>
              <a:ext uri="{FF2B5EF4-FFF2-40B4-BE49-F238E27FC236}">
                <a16:creationId xmlns:a16="http://schemas.microsoft.com/office/drawing/2014/main" id="{B4665EA1-D4EF-A3DC-3593-0C1D60B8FF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456" y="1367397"/>
            <a:ext cx="7542488" cy="5328510"/>
          </a:xfrm>
          <a:prstGeom prst="rect">
            <a:avLst/>
          </a:prstGeom>
        </p:spPr>
      </p:pic>
      <p:sp>
        <p:nvSpPr>
          <p:cNvPr id="17" name="Arrow: Right 16">
            <a:extLst>
              <a:ext uri="{FF2B5EF4-FFF2-40B4-BE49-F238E27FC236}">
                <a16:creationId xmlns:a16="http://schemas.microsoft.com/office/drawing/2014/main" id="{6EFD9518-973D-CDAB-57AE-586213B49D2A}"/>
              </a:ext>
            </a:extLst>
          </p:cNvPr>
          <p:cNvSpPr/>
          <p:nvPr/>
        </p:nvSpPr>
        <p:spPr bwMode="auto">
          <a:xfrm rot="10800000">
            <a:off x="3237876" y="1418439"/>
            <a:ext cx="2392147" cy="251090"/>
          </a:xfrm>
          <a:prstGeom prst="rightArrow">
            <a:avLst/>
          </a:prstGeom>
          <a:solidFill>
            <a:srgbClr val="FFC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18" name="Arrow: Right 17">
            <a:extLst>
              <a:ext uri="{FF2B5EF4-FFF2-40B4-BE49-F238E27FC236}">
                <a16:creationId xmlns:a16="http://schemas.microsoft.com/office/drawing/2014/main" id="{0C687D47-067E-DB45-6B44-C45D6D7A96E1}"/>
              </a:ext>
            </a:extLst>
          </p:cNvPr>
          <p:cNvSpPr/>
          <p:nvPr/>
        </p:nvSpPr>
        <p:spPr bwMode="auto">
          <a:xfrm rot="10800000">
            <a:off x="3237875" y="2854611"/>
            <a:ext cx="2392147" cy="251090"/>
          </a:xfrm>
          <a:prstGeom prst="rightArrow">
            <a:avLst/>
          </a:prstGeom>
          <a:solidFill>
            <a:srgbClr val="FFC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24" name="Arrow: Right 23">
            <a:extLst>
              <a:ext uri="{FF2B5EF4-FFF2-40B4-BE49-F238E27FC236}">
                <a16:creationId xmlns:a16="http://schemas.microsoft.com/office/drawing/2014/main" id="{9387738E-B442-88F7-516D-DC9CB53803BB}"/>
              </a:ext>
            </a:extLst>
          </p:cNvPr>
          <p:cNvSpPr/>
          <p:nvPr/>
        </p:nvSpPr>
        <p:spPr bwMode="auto">
          <a:xfrm rot="11362643">
            <a:off x="3245726" y="4298990"/>
            <a:ext cx="2537662" cy="304492"/>
          </a:xfrm>
          <a:prstGeom prst="rightArrow">
            <a:avLst/>
          </a:prstGeom>
          <a:solidFill>
            <a:srgbClr val="FFC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26" name="Arrow: Right 25">
            <a:extLst>
              <a:ext uri="{FF2B5EF4-FFF2-40B4-BE49-F238E27FC236}">
                <a16:creationId xmlns:a16="http://schemas.microsoft.com/office/drawing/2014/main" id="{1462ED40-4A53-026C-8055-B28CCB5C3C9F}"/>
              </a:ext>
            </a:extLst>
          </p:cNvPr>
          <p:cNvSpPr/>
          <p:nvPr/>
        </p:nvSpPr>
        <p:spPr bwMode="auto">
          <a:xfrm rot="9861196">
            <a:off x="3198238" y="5128495"/>
            <a:ext cx="2537662" cy="304492"/>
          </a:xfrm>
          <a:prstGeom prst="rightArrow">
            <a:avLst/>
          </a:prstGeom>
          <a:solidFill>
            <a:srgbClr val="FFC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3" name="Title 2">
            <a:extLst>
              <a:ext uri="{FF2B5EF4-FFF2-40B4-BE49-F238E27FC236}">
                <a16:creationId xmlns:a16="http://schemas.microsoft.com/office/drawing/2014/main" id="{06428548-7602-3E39-C0C4-69D45B527DC8}"/>
              </a:ext>
            </a:extLst>
          </p:cNvPr>
          <p:cNvSpPr>
            <a:spLocks noGrp="1"/>
          </p:cNvSpPr>
          <p:nvPr>
            <p:ph type="title"/>
          </p:nvPr>
        </p:nvSpPr>
        <p:spPr>
          <a:xfrm>
            <a:off x="146050" y="79647"/>
            <a:ext cx="8851900" cy="542526"/>
          </a:xfrm>
        </p:spPr>
        <p:txBody>
          <a:bodyPr/>
          <a:lstStyle/>
          <a:p>
            <a:r>
              <a:rPr lang="en-US" dirty="0"/>
              <a:t>Current Approach</a:t>
            </a:r>
          </a:p>
        </p:txBody>
      </p:sp>
      <p:sp>
        <p:nvSpPr>
          <p:cNvPr id="13" name="Rectangle: Rounded Corners 12">
            <a:extLst>
              <a:ext uri="{FF2B5EF4-FFF2-40B4-BE49-F238E27FC236}">
                <a16:creationId xmlns:a16="http://schemas.microsoft.com/office/drawing/2014/main" id="{359210E6-562A-35B9-8092-2A2250B34BB2}"/>
              </a:ext>
            </a:extLst>
          </p:cNvPr>
          <p:cNvSpPr/>
          <p:nvPr/>
        </p:nvSpPr>
        <p:spPr bwMode="auto">
          <a:xfrm>
            <a:off x="5643797" y="929388"/>
            <a:ext cx="3102964" cy="1229193"/>
          </a:xfrm>
          <a:prstGeom prst="roundRect">
            <a:avLst/>
          </a:prstGeom>
          <a:solidFill>
            <a:schemeClr val="accent5">
              <a:lumMod val="60000"/>
              <a:lumOff val="4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latin typeface="Calibri" panose="020F0502020204030204" pitchFamily="34" charset="0"/>
                <a:ea typeface="Calibri" panose="020F0502020204030204" pitchFamily="34" charset="0"/>
                <a:cs typeface="Calibri" panose="020F0502020204030204" pitchFamily="34" charset="0"/>
              </a:rPr>
              <a:t>Unified Resource Model</a:t>
            </a:r>
          </a:p>
          <a:p>
            <a:pPr marL="285750" marR="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Routing tracks</a:t>
            </a:r>
          </a:p>
          <a:p>
            <a:pPr marL="285750" marR="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b="1" dirty="0">
                <a:latin typeface="Calibri" panose="020F0502020204030204" pitchFamily="34" charset="0"/>
                <a:ea typeface="Calibri" panose="020F0502020204030204" pitchFamily="34" charset="0"/>
                <a:cs typeface="Calibri" panose="020F0502020204030204" pitchFamily="34" charset="0"/>
              </a:rPr>
              <a:t>Design rules</a:t>
            </a:r>
          </a:p>
          <a:p>
            <a:pPr marL="285750" marR="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Pin accesses</a:t>
            </a:r>
          </a:p>
        </p:txBody>
      </p:sp>
      <p:sp>
        <p:nvSpPr>
          <p:cNvPr id="21" name="Rectangle: Rounded Corners 20">
            <a:extLst>
              <a:ext uri="{FF2B5EF4-FFF2-40B4-BE49-F238E27FC236}">
                <a16:creationId xmlns:a16="http://schemas.microsoft.com/office/drawing/2014/main" id="{2A09A921-96E6-ED4F-0BF4-556F2249309A}"/>
              </a:ext>
            </a:extLst>
          </p:cNvPr>
          <p:cNvSpPr/>
          <p:nvPr/>
        </p:nvSpPr>
        <p:spPr bwMode="auto">
          <a:xfrm>
            <a:off x="5630021" y="2611250"/>
            <a:ext cx="3116739" cy="737811"/>
          </a:xfrm>
          <a:prstGeom prst="roundRect">
            <a:avLst/>
          </a:prstGeom>
          <a:solidFill>
            <a:schemeClr val="accent5">
              <a:lumMod val="60000"/>
              <a:lumOff val="4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latin typeface="Calibri" panose="020F0502020204030204" pitchFamily="34" charset="0"/>
                <a:ea typeface="Calibri" panose="020F0502020204030204" pitchFamily="34" charset="0"/>
                <a:cs typeface="Calibri" panose="020F0502020204030204" pitchFamily="34" charset="0"/>
              </a:rPr>
              <a:t>Parallel pattern </a:t>
            </a:r>
          </a:p>
          <a:p>
            <a:pPr marL="0" marR="0" indent="0" algn="ctr" defTabSz="914400" rtl="0" eaLnBrk="0" fontAlgn="base" latinLnBrk="0" hangingPunct="0">
              <a:lnSpc>
                <a:spcPct val="100000"/>
              </a:lnSpc>
              <a:spcBef>
                <a:spcPct val="0"/>
              </a:spcBef>
              <a:spcAft>
                <a:spcPct val="0"/>
              </a:spcAft>
              <a:buClrTx/>
              <a:buSzTx/>
              <a:buFontTx/>
              <a:buNone/>
              <a:tabLst/>
            </a:pPr>
            <a:r>
              <a:rPr lang="en-US" b="1" dirty="0">
                <a:latin typeface="Calibri" panose="020F0502020204030204" pitchFamily="34" charset="0"/>
                <a:ea typeface="Calibri" panose="020F0502020204030204" pitchFamily="34" charset="0"/>
                <a:cs typeface="Calibri" panose="020F0502020204030204" pitchFamily="34" charset="0"/>
              </a:rPr>
              <a:t>routing proposed by FastGR</a:t>
            </a:r>
            <a:endParaRPr kumimoji="0" 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5" name="Rectangle: Rounded Corners 24">
            <a:extLst>
              <a:ext uri="{FF2B5EF4-FFF2-40B4-BE49-F238E27FC236}">
                <a16:creationId xmlns:a16="http://schemas.microsoft.com/office/drawing/2014/main" id="{4C546283-7852-1852-8F33-4C134ED71B20}"/>
              </a:ext>
            </a:extLst>
          </p:cNvPr>
          <p:cNvSpPr/>
          <p:nvPr/>
        </p:nvSpPr>
        <p:spPr bwMode="auto">
          <a:xfrm>
            <a:off x="5630020" y="4365732"/>
            <a:ext cx="3116739" cy="858541"/>
          </a:xfrm>
          <a:prstGeom prst="roundRect">
            <a:avLst/>
          </a:prstGeom>
          <a:solidFill>
            <a:schemeClr val="accent5">
              <a:lumMod val="60000"/>
              <a:lumOff val="4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latin typeface="Calibri" panose="020F0502020204030204" pitchFamily="34" charset="0"/>
                <a:ea typeface="Calibri" panose="020F0502020204030204" pitchFamily="34" charset="0"/>
                <a:cs typeface="Calibri" panose="020F0502020204030204" pitchFamily="34" charset="0"/>
              </a:rPr>
              <a:t>Three-level parallel maze</a:t>
            </a:r>
          </a:p>
          <a:p>
            <a:pPr marL="0" marR="0" indent="0" algn="ctr" defTabSz="914400" rtl="0" eaLnBrk="0" fontAlgn="base" latinLnBrk="0" hangingPunct="0">
              <a:lnSpc>
                <a:spcPct val="100000"/>
              </a:lnSpc>
              <a:spcBef>
                <a:spcPct val="0"/>
              </a:spcBef>
              <a:spcAft>
                <a:spcPct val="0"/>
              </a:spcAft>
              <a:buClrTx/>
              <a:buSzTx/>
              <a:buFontTx/>
              <a:buNone/>
              <a:tabLst/>
            </a:pPr>
            <a:r>
              <a:rPr lang="en-US" b="1" dirty="0">
                <a:latin typeface="Calibri" panose="020F0502020204030204" pitchFamily="34" charset="0"/>
                <a:ea typeface="Calibri" panose="020F0502020204030204" pitchFamily="34" charset="0"/>
                <a:cs typeface="Calibri" panose="020F0502020204030204" pitchFamily="34" charset="0"/>
              </a:rPr>
              <a:t> routing using parallel </a:t>
            </a:r>
          </a:p>
          <a:p>
            <a:pPr marL="0" marR="0" indent="0" algn="ctr" defTabSz="914400" rtl="0" eaLnBrk="0" fontAlgn="base" latinLnBrk="0" hangingPunct="0">
              <a:lnSpc>
                <a:spcPct val="100000"/>
              </a:lnSpc>
              <a:spcBef>
                <a:spcPct val="0"/>
              </a:spcBef>
              <a:spcAft>
                <a:spcPct val="0"/>
              </a:spcAft>
              <a:buClrTx/>
              <a:buSzTx/>
              <a:buFontTx/>
              <a:buNone/>
              <a:tabLst/>
            </a:pPr>
            <a:r>
              <a:rPr lang="en-US" b="1" dirty="0">
                <a:latin typeface="Calibri" panose="020F0502020204030204" pitchFamily="34" charset="0"/>
                <a:ea typeface="Calibri" panose="020F0502020204030204" pitchFamily="34" charset="0"/>
                <a:cs typeface="Calibri" panose="020F0502020204030204" pitchFamily="34" charset="0"/>
              </a:rPr>
              <a:t>bidirectional A* search </a:t>
            </a:r>
          </a:p>
        </p:txBody>
      </p:sp>
      <p:sp>
        <p:nvSpPr>
          <p:cNvPr id="4" name="Footer Placeholder 2">
            <a:extLst>
              <a:ext uri="{FF2B5EF4-FFF2-40B4-BE49-F238E27FC236}">
                <a16:creationId xmlns:a16="http://schemas.microsoft.com/office/drawing/2014/main" id="{8788C22F-F6FB-171A-3E92-CAED6DD06570}"/>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5" name="Footer Placeholder 2">
            <a:extLst>
              <a:ext uri="{FF2B5EF4-FFF2-40B4-BE49-F238E27FC236}">
                <a16:creationId xmlns:a16="http://schemas.microsoft.com/office/drawing/2014/main" id="{A6ECB970-2F91-C06D-83B1-722D106B65E1}"/>
              </a:ext>
            </a:extLst>
          </p:cNvPr>
          <p:cNvSpPr txBox="1">
            <a:spLocks/>
          </p:cNvSpPr>
          <p:nvPr/>
        </p:nvSpPr>
        <p:spPr>
          <a:xfrm>
            <a:off x="3339193" y="6591988"/>
            <a:ext cx="2413214"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Zhiang</a:t>
            </a:r>
            <a:r>
              <a:rPr lang="en-IN" sz="1100" dirty="0"/>
              <a:t> Wang</a:t>
            </a:r>
            <a:endParaRPr lang="en-IN" sz="1000" dirty="0"/>
          </a:p>
        </p:txBody>
      </p:sp>
    </p:spTree>
    <p:extLst>
      <p:ext uri="{BB962C8B-B14F-4D97-AF65-F5344CB8AC3E}">
        <p14:creationId xmlns:p14="http://schemas.microsoft.com/office/powerpoint/2010/main" val="24201647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4" grpId="0" animBg="1"/>
      <p:bldP spid="26" grpId="0" animBg="1"/>
      <p:bldP spid="13" grpId="0" animBg="1"/>
      <p:bldP spid="21" grpId="0" animBg="1"/>
      <p:bldP spid="2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74D43-02E1-34CB-22D5-75178C6032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B4AF02-D82E-FBD9-353C-5B523F27A430}"/>
              </a:ext>
            </a:extLst>
          </p:cNvPr>
          <p:cNvSpPr>
            <a:spLocks noGrp="1"/>
          </p:cNvSpPr>
          <p:nvPr>
            <p:ph type="title"/>
          </p:nvPr>
        </p:nvSpPr>
        <p:spPr>
          <a:xfrm>
            <a:off x="146050" y="79647"/>
            <a:ext cx="8851900" cy="595312"/>
          </a:xfrm>
        </p:spPr>
        <p:txBody>
          <a:bodyPr/>
          <a:lstStyle/>
          <a:p>
            <a:r>
              <a:rPr lang="en-US" dirty="0"/>
              <a:t>Three-Level Parallel Maze Routing</a:t>
            </a:r>
          </a:p>
        </p:txBody>
      </p:sp>
      <p:sp>
        <p:nvSpPr>
          <p:cNvPr id="37" name="Rectangle 36">
            <a:extLst>
              <a:ext uri="{FF2B5EF4-FFF2-40B4-BE49-F238E27FC236}">
                <a16:creationId xmlns:a16="http://schemas.microsoft.com/office/drawing/2014/main" id="{EBBA7EE9-94FB-E543-A8AB-752EFE03B0FB}"/>
              </a:ext>
            </a:extLst>
          </p:cNvPr>
          <p:cNvSpPr/>
          <p:nvPr/>
        </p:nvSpPr>
        <p:spPr bwMode="auto">
          <a:xfrm>
            <a:off x="4867290" y="2733455"/>
            <a:ext cx="2473543" cy="2880363"/>
          </a:xfrm>
          <a:prstGeom prst="rect">
            <a:avLst/>
          </a:prstGeom>
          <a:solidFill>
            <a:srgbClr val="FFFF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5D878A46-ECB4-3F95-15F6-AD8F440CD570}"/>
              </a:ext>
            </a:extLst>
          </p:cNvPr>
          <p:cNvPicPr>
            <a:picLocks noChangeAspect="1"/>
          </p:cNvPicPr>
          <p:nvPr/>
        </p:nvPicPr>
        <p:blipFill>
          <a:blip r:embed="rId3"/>
          <a:stretch>
            <a:fillRect/>
          </a:stretch>
        </p:blipFill>
        <p:spPr>
          <a:xfrm>
            <a:off x="2168895" y="2734205"/>
            <a:ext cx="2309132" cy="2939575"/>
          </a:xfrm>
          <a:prstGeom prst="rect">
            <a:avLst/>
          </a:prstGeom>
        </p:spPr>
      </p:pic>
      <p:pic>
        <p:nvPicPr>
          <p:cNvPr id="8" name="Picture 7">
            <a:extLst>
              <a:ext uri="{FF2B5EF4-FFF2-40B4-BE49-F238E27FC236}">
                <a16:creationId xmlns:a16="http://schemas.microsoft.com/office/drawing/2014/main" id="{DEDE701F-E5C1-FDD0-8E9A-9F9C18B61C0A}"/>
              </a:ext>
            </a:extLst>
          </p:cNvPr>
          <p:cNvPicPr>
            <a:picLocks noChangeAspect="1"/>
          </p:cNvPicPr>
          <p:nvPr/>
        </p:nvPicPr>
        <p:blipFill>
          <a:blip r:embed="rId4"/>
          <a:stretch>
            <a:fillRect/>
          </a:stretch>
        </p:blipFill>
        <p:spPr>
          <a:xfrm>
            <a:off x="652382" y="2734205"/>
            <a:ext cx="1112099" cy="2939575"/>
          </a:xfrm>
          <a:prstGeom prst="rect">
            <a:avLst/>
          </a:prstGeom>
        </p:spPr>
      </p:pic>
      <p:sp>
        <p:nvSpPr>
          <p:cNvPr id="33" name="TextBox 32">
            <a:extLst>
              <a:ext uri="{FF2B5EF4-FFF2-40B4-BE49-F238E27FC236}">
                <a16:creationId xmlns:a16="http://schemas.microsoft.com/office/drawing/2014/main" id="{95F27D5C-90E4-5FD4-8D43-7A9DA94517DD}"/>
              </a:ext>
            </a:extLst>
          </p:cNvPr>
          <p:cNvSpPr txBox="1"/>
          <p:nvPr/>
        </p:nvSpPr>
        <p:spPr>
          <a:xfrm>
            <a:off x="652382" y="6345019"/>
            <a:ext cx="1228221" cy="369332"/>
          </a:xfrm>
          <a:prstGeom prst="rect">
            <a:avLst/>
          </a:prstGeom>
          <a:noFill/>
        </p:spPr>
        <p:txBody>
          <a:bodyPr wrap="none" rtlCol="0">
            <a:spAutoFit/>
          </a:bodyPr>
          <a:lstStyle/>
          <a:p>
            <a:r>
              <a:rPr 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Single GPU</a:t>
            </a:r>
          </a:p>
        </p:txBody>
      </p:sp>
      <p:grpSp>
        <p:nvGrpSpPr>
          <p:cNvPr id="36" name="Group 35">
            <a:extLst>
              <a:ext uri="{FF2B5EF4-FFF2-40B4-BE49-F238E27FC236}">
                <a16:creationId xmlns:a16="http://schemas.microsoft.com/office/drawing/2014/main" id="{4AC4F50B-AC05-BEFA-F550-636DC311E2BF}"/>
              </a:ext>
            </a:extLst>
          </p:cNvPr>
          <p:cNvGrpSpPr/>
          <p:nvPr/>
        </p:nvGrpSpPr>
        <p:grpSpPr>
          <a:xfrm>
            <a:off x="4938780" y="2875110"/>
            <a:ext cx="4347081" cy="3839241"/>
            <a:chOff x="4109899" y="2702441"/>
            <a:chExt cx="4347081" cy="3839241"/>
          </a:xfrm>
        </p:grpSpPr>
        <p:sp>
          <p:nvSpPr>
            <p:cNvPr id="17" name="Rectangle: Rounded Corners 16">
              <a:extLst>
                <a:ext uri="{FF2B5EF4-FFF2-40B4-BE49-F238E27FC236}">
                  <a16:creationId xmlns:a16="http://schemas.microsoft.com/office/drawing/2014/main" id="{13BD8E19-5FC2-1879-4F5D-9AD99767E721}"/>
                </a:ext>
              </a:extLst>
            </p:cNvPr>
            <p:cNvSpPr/>
            <p:nvPr/>
          </p:nvSpPr>
          <p:spPr bwMode="auto">
            <a:xfrm>
              <a:off x="4109899" y="2702441"/>
              <a:ext cx="2271010" cy="442210"/>
            </a:xfrm>
            <a:prstGeom prst="roundRect">
              <a:avLst/>
            </a:prstGeom>
            <a:solidFill>
              <a:schemeClr val="accent6">
                <a:lumMod val="20000"/>
                <a:lumOff val="8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Single priority queue</a:t>
              </a:r>
            </a:p>
          </p:txBody>
        </p:sp>
        <p:sp>
          <p:nvSpPr>
            <p:cNvPr id="21" name="Rectangle: Rounded Corners 20">
              <a:extLst>
                <a:ext uri="{FF2B5EF4-FFF2-40B4-BE49-F238E27FC236}">
                  <a16:creationId xmlns:a16="http://schemas.microsoft.com/office/drawing/2014/main" id="{ACE25007-6B95-F135-E262-9E25341DEDB6}"/>
                </a:ext>
              </a:extLst>
            </p:cNvPr>
            <p:cNvSpPr/>
            <p:nvPr/>
          </p:nvSpPr>
          <p:spPr bwMode="auto">
            <a:xfrm>
              <a:off x="4109899" y="3577219"/>
              <a:ext cx="2271010" cy="646331"/>
            </a:xfrm>
            <a:prstGeom prst="roundRect">
              <a:avLst/>
            </a:prstGeom>
            <a:solidFill>
              <a:schemeClr val="accent6">
                <a:lumMod val="20000"/>
                <a:lumOff val="8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Maze routing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for a single net</a:t>
              </a:r>
            </a:p>
          </p:txBody>
        </p:sp>
        <p:sp>
          <p:nvSpPr>
            <p:cNvPr id="25" name="Rectangle: Rounded Corners 24">
              <a:extLst>
                <a:ext uri="{FF2B5EF4-FFF2-40B4-BE49-F238E27FC236}">
                  <a16:creationId xmlns:a16="http://schemas.microsoft.com/office/drawing/2014/main" id="{EDD95BAA-D19A-32DC-76CD-F54C65CF55DF}"/>
                </a:ext>
              </a:extLst>
            </p:cNvPr>
            <p:cNvSpPr/>
            <p:nvPr/>
          </p:nvSpPr>
          <p:spPr bwMode="auto">
            <a:xfrm>
              <a:off x="4109899" y="4664091"/>
              <a:ext cx="2271010" cy="646331"/>
            </a:xfrm>
            <a:prstGeom prst="roundRect">
              <a:avLst/>
            </a:prstGeom>
            <a:solidFill>
              <a:schemeClr val="accent6">
                <a:lumMod val="20000"/>
                <a:lumOff val="8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Maze routing for all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nets in a single clip</a:t>
              </a:r>
            </a:p>
          </p:txBody>
        </p:sp>
        <p:sp>
          <p:nvSpPr>
            <p:cNvPr id="26" name="Arrow: Right 25">
              <a:extLst>
                <a:ext uri="{FF2B5EF4-FFF2-40B4-BE49-F238E27FC236}">
                  <a16:creationId xmlns:a16="http://schemas.microsoft.com/office/drawing/2014/main" id="{A84D9608-3FD0-C7A2-994A-A5A5416A2F4F}"/>
                </a:ext>
              </a:extLst>
            </p:cNvPr>
            <p:cNvSpPr/>
            <p:nvPr/>
          </p:nvSpPr>
          <p:spPr bwMode="auto">
            <a:xfrm rot="16200000">
              <a:off x="5040339" y="4366295"/>
              <a:ext cx="410130" cy="169516"/>
            </a:xfrm>
            <a:prstGeom prst="rightArrow">
              <a:avLst/>
            </a:prstGeom>
            <a:solidFill>
              <a:schemeClr val="accent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28" name="Arrow: Right 27">
              <a:extLst>
                <a:ext uri="{FF2B5EF4-FFF2-40B4-BE49-F238E27FC236}">
                  <a16:creationId xmlns:a16="http://schemas.microsoft.com/office/drawing/2014/main" id="{CB01B762-8921-A654-B82E-BF3EF5727131}"/>
                </a:ext>
              </a:extLst>
            </p:cNvPr>
            <p:cNvSpPr/>
            <p:nvPr/>
          </p:nvSpPr>
          <p:spPr bwMode="auto">
            <a:xfrm rot="16200000">
              <a:off x="5060737" y="3288655"/>
              <a:ext cx="369333" cy="169516"/>
            </a:xfrm>
            <a:prstGeom prst="rightArrow">
              <a:avLst/>
            </a:prstGeom>
            <a:solidFill>
              <a:schemeClr val="accent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29" name="TextBox 28">
              <a:extLst>
                <a:ext uri="{FF2B5EF4-FFF2-40B4-BE49-F238E27FC236}">
                  <a16:creationId xmlns:a16="http://schemas.microsoft.com/office/drawing/2014/main" id="{4F5A4113-A73E-8A51-EDB0-906D2203C352}"/>
                </a:ext>
              </a:extLst>
            </p:cNvPr>
            <p:cNvSpPr txBox="1"/>
            <p:nvPr/>
          </p:nvSpPr>
          <p:spPr>
            <a:xfrm>
              <a:off x="5330162" y="3187466"/>
              <a:ext cx="3126818"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Parallel bidirectional A* search</a:t>
              </a:r>
            </a:p>
          </p:txBody>
        </p:sp>
        <p:sp>
          <p:nvSpPr>
            <p:cNvPr id="30" name="TextBox 29">
              <a:extLst>
                <a:ext uri="{FF2B5EF4-FFF2-40B4-BE49-F238E27FC236}">
                  <a16:creationId xmlns:a16="http://schemas.microsoft.com/office/drawing/2014/main" id="{38532BB3-EF21-FECB-A69E-9DC94E59D08A}"/>
                </a:ext>
              </a:extLst>
            </p:cNvPr>
            <p:cNvSpPr txBox="1"/>
            <p:nvPr/>
          </p:nvSpPr>
          <p:spPr>
            <a:xfrm>
              <a:off x="5330162" y="4286786"/>
              <a:ext cx="2142253"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Nonoverlapping nets</a:t>
              </a:r>
            </a:p>
          </p:txBody>
        </p:sp>
        <p:sp>
          <p:nvSpPr>
            <p:cNvPr id="31" name="Arrow: Right 30">
              <a:extLst>
                <a:ext uri="{FF2B5EF4-FFF2-40B4-BE49-F238E27FC236}">
                  <a16:creationId xmlns:a16="http://schemas.microsoft.com/office/drawing/2014/main" id="{6D28784A-494F-6C9C-456D-A56820596EB7}"/>
                </a:ext>
              </a:extLst>
            </p:cNvPr>
            <p:cNvSpPr/>
            <p:nvPr/>
          </p:nvSpPr>
          <p:spPr bwMode="auto">
            <a:xfrm rot="16200000">
              <a:off x="4791538" y="5703101"/>
              <a:ext cx="907732" cy="169516"/>
            </a:xfrm>
            <a:prstGeom prst="rightArrow">
              <a:avLst/>
            </a:prstGeom>
            <a:solidFill>
              <a:schemeClr val="accent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32" name="TextBox 31">
              <a:extLst>
                <a:ext uri="{FF2B5EF4-FFF2-40B4-BE49-F238E27FC236}">
                  <a16:creationId xmlns:a16="http://schemas.microsoft.com/office/drawing/2014/main" id="{7C49EFD2-7DB3-7CFD-E568-86EB128438EC}"/>
                </a:ext>
              </a:extLst>
            </p:cNvPr>
            <p:cNvSpPr txBox="1"/>
            <p:nvPr/>
          </p:nvSpPr>
          <p:spPr>
            <a:xfrm>
              <a:off x="5294737" y="5318395"/>
              <a:ext cx="2983894" cy="923330"/>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Divide the routing region </a:t>
              </a:r>
            </a:p>
            <a:p>
              <a:r>
                <a:rPr lang="en-US" dirty="0">
                  <a:latin typeface="Calibri" panose="020F0502020204030204" pitchFamily="34" charset="0"/>
                  <a:ea typeface="Calibri" panose="020F0502020204030204" pitchFamily="34" charset="0"/>
                  <a:cs typeface="Calibri" panose="020F0502020204030204" pitchFamily="34" charset="0"/>
                </a:rPr>
                <a:t>into multiple non-overlapping</a:t>
              </a:r>
            </a:p>
            <a:p>
              <a:r>
                <a:rPr lang="en-US" dirty="0">
                  <a:latin typeface="Calibri" panose="020F0502020204030204" pitchFamily="34" charset="0"/>
                  <a:ea typeface="Calibri" panose="020F0502020204030204" pitchFamily="34" charset="0"/>
                  <a:cs typeface="Calibri" panose="020F0502020204030204" pitchFamily="34" charset="0"/>
                </a:rPr>
                <a:t>Clips (200 x 200 gcells)</a:t>
              </a:r>
            </a:p>
          </p:txBody>
        </p:sp>
        <p:sp>
          <p:nvSpPr>
            <p:cNvPr id="34" name="TextBox 33">
              <a:extLst>
                <a:ext uri="{FF2B5EF4-FFF2-40B4-BE49-F238E27FC236}">
                  <a16:creationId xmlns:a16="http://schemas.microsoft.com/office/drawing/2014/main" id="{E128039F-F51B-537C-330C-AB0E89615C7F}"/>
                </a:ext>
              </a:extLst>
            </p:cNvPr>
            <p:cNvSpPr txBox="1"/>
            <p:nvPr/>
          </p:nvSpPr>
          <p:spPr>
            <a:xfrm>
              <a:off x="4149199" y="6172350"/>
              <a:ext cx="2244204" cy="369332"/>
            </a:xfrm>
            <a:prstGeom prst="rect">
              <a:avLst/>
            </a:prstGeom>
            <a:noFill/>
          </p:spPr>
          <p:txBody>
            <a:bodyPr wrap="none" rtlCol="0">
              <a:spAutoFit/>
            </a:bodyPr>
            <a:lstStyle/>
            <a:p>
              <a:r>
                <a:rPr 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Design Maze Routing </a:t>
              </a:r>
            </a:p>
          </p:txBody>
        </p:sp>
      </p:grpSp>
      <p:sp>
        <p:nvSpPr>
          <p:cNvPr id="35" name="TextBox 34">
            <a:extLst>
              <a:ext uri="{FF2B5EF4-FFF2-40B4-BE49-F238E27FC236}">
                <a16:creationId xmlns:a16="http://schemas.microsoft.com/office/drawing/2014/main" id="{0CA633EC-5B33-1E1E-0FF6-B51C931420F3}"/>
              </a:ext>
            </a:extLst>
          </p:cNvPr>
          <p:cNvSpPr txBox="1"/>
          <p:nvPr/>
        </p:nvSpPr>
        <p:spPr>
          <a:xfrm>
            <a:off x="1980857" y="6345019"/>
            <a:ext cx="2805127" cy="369332"/>
          </a:xfrm>
          <a:prstGeom prst="rect">
            <a:avLst/>
          </a:prstGeom>
          <a:noFill/>
        </p:spPr>
        <p:txBody>
          <a:bodyPr wrap="none" rtlCol="0">
            <a:spAutoFit/>
          </a:bodyPr>
          <a:lstStyle/>
          <a:p>
            <a:r>
              <a:rPr 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CUDA Programming Model </a:t>
            </a:r>
          </a:p>
        </p:txBody>
      </p:sp>
      <p:sp>
        <p:nvSpPr>
          <p:cNvPr id="38" name="Arrow: Right 37">
            <a:extLst>
              <a:ext uri="{FF2B5EF4-FFF2-40B4-BE49-F238E27FC236}">
                <a16:creationId xmlns:a16="http://schemas.microsoft.com/office/drawing/2014/main" id="{F6688917-5005-E08B-6243-299A5E6EF676}"/>
              </a:ext>
            </a:extLst>
          </p:cNvPr>
          <p:cNvSpPr/>
          <p:nvPr/>
        </p:nvSpPr>
        <p:spPr bwMode="auto">
          <a:xfrm>
            <a:off x="4456592" y="2981253"/>
            <a:ext cx="410697" cy="229924"/>
          </a:xfrm>
          <a:prstGeom prst="rightArrow">
            <a:avLst/>
          </a:prstGeom>
          <a:solidFill>
            <a:srgbClr val="C00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39" name="Arrow: Right 38">
            <a:extLst>
              <a:ext uri="{FF2B5EF4-FFF2-40B4-BE49-F238E27FC236}">
                <a16:creationId xmlns:a16="http://schemas.microsoft.com/office/drawing/2014/main" id="{263D1BA6-BBF9-D555-1ED6-D0B0F7279B15}"/>
              </a:ext>
            </a:extLst>
          </p:cNvPr>
          <p:cNvSpPr/>
          <p:nvPr/>
        </p:nvSpPr>
        <p:spPr bwMode="auto">
          <a:xfrm>
            <a:off x="4456592" y="4013108"/>
            <a:ext cx="410697" cy="229924"/>
          </a:xfrm>
          <a:prstGeom prst="rightArrow">
            <a:avLst/>
          </a:prstGeom>
          <a:solidFill>
            <a:srgbClr val="C00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41" name="Arrow: Right 40">
            <a:extLst>
              <a:ext uri="{FF2B5EF4-FFF2-40B4-BE49-F238E27FC236}">
                <a16:creationId xmlns:a16="http://schemas.microsoft.com/office/drawing/2014/main" id="{8573DFBB-4720-9EB6-5ACF-365F8D7A8EB3}"/>
              </a:ext>
            </a:extLst>
          </p:cNvPr>
          <p:cNvSpPr/>
          <p:nvPr/>
        </p:nvSpPr>
        <p:spPr bwMode="auto">
          <a:xfrm>
            <a:off x="4478027" y="5044963"/>
            <a:ext cx="410697" cy="229924"/>
          </a:xfrm>
          <a:prstGeom prst="rightArrow">
            <a:avLst/>
          </a:prstGeom>
          <a:solidFill>
            <a:srgbClr val="C00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42" name="Arrow: Right 41">
            <a:extLst>
              <a:ext uri="{FF2B5EF4-FFF2-40B4-BE49-F238E27FC236}">
                <a16:creationId xmlns:a16="http://schemas.microsoft.com/office/drawing/2014/main" id="{2DB7856C-2B9A-A51E-0B75-84C42C61EA71}"/>
              </a:ext>
            </a:extLst>
          </p:cNvPr>
          <p:cNvSpPr/>
          <p:nvPr/>
        </p:nvSpPr>
        <p:spPr bwMode="auto">
          <a:xfrm rot="10800000">
            <a:off x="1753764" y="2981253"/>
            <a:ext cx="410697" cy="229924"/>
          </a:xfrm>
          <a:prstGeom prst="rightArrow">
            <a:avLst/>
          </a:prstGeom>
          <a:solidFill>
            <a:srgbClr val="C00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43" name="Arrow: Right 42">
            <a:extLst>
              <a:ext uri="{FF2B5EF4-FFF2-40B4-BE49-F238E27FC236}">
                <a16:creationId xmlns:a16="http://schemas.microsoft.com/office/drawing/2014/main" id="{8AE64EEC-FA8A-89E4-93DA-DD3FBB00CF68}"/>
              </a:ext>
            </a:extLst>
          </p:cNvPr>
          <p:cNvSpPr/>
          <p:nvPr/>
        </p:nvSpPr>
        <p:spPr bwMode="auto">
          <a:xfrm rot="10800000">
            <a:off x="1761340" y="4039634"/>
            <a:ext cx="410697" cy="229924"/>
          </a:xfrm>
          <a:prstGeom prst="rightArrow">
            <a:avLst/>
          </a:prstGeom>
          <a:solidFill>
            <a:srgbClr val="C00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44" name="Arrow: Right 43">
            <a:extLst>
              <a:ext uri="{FF2B5EF4-FFF2-40B4-BE49-F238E27FC236}">
                <a16:creationId xmlns:a16="http://schemas.microsoft.com/office/drawing/2014/main" id="{50EE6421-5D84-60E7-8B9C-F355F6C6D419}"/>
              </a:ext>
            </a:extLst>
          </p:cNvPr>
          <p:cNvSpPr/>
          <p:nvPr/>
        </p:nvSpPr>
        <p:spPr bwMode="auto">
          <a:xfrm rot="10800000">
            <a:off x="1743047" y="5053843"/>
            <a:ext cx="410697" cy="229924"/>
          </a:xfrm>
          <a:prstGeom prst="rightArrow">
            <a:avLst/>
          </a:prstGeom>
          <a:solidFill>
            <a:srgbClr val="C000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45" name="TextBox 44">
            <a:extLst>
              <a:ext uri="{FF2B5EF4-FFF2-40B4-BE49-F238E27FC236}">
                <a16:creationId xmlns:a16="http://schemas.microsoft.com/office/drawing/2014/main" id="{8F0DCB5B-E1A2-3E83-F095-FA944B083545}"/>
              </a:ext>
            </a:extLst>
          </p:cNvPr>
          <p:cNvSpPr txBox="1"/>
          <p:nvPr/>
        </p:nvSpPr>
        <p:spPr>
          <a:xfrm>
            <a:off x="7466928" y="4912444"/>
            <a:ext cx="1508618" cy="646331"/>
          </a:xfrm>
          <a:prstGeom prst="rect">
            <a:avLst/>
          </a:prstGeom>
          <a:noFill/>
        </p:spPr>
        <p:txBody>
          <a:bodyPr wrap="none" rtlCol="0">
            <a:spAutoFit/>
          </a:bodyPr>
          <a:lstStyle/>
          <a:p>
            <a:r>
              <a:rPr lang="en-US" sz="3600" b="1" dirty="0">
                <a:solidFill>
                  <a:srgbClr val="00B0F0"/>
                </a:solidFill>
                <a:latin typeface="Calibri" panose="020F0502020204030204" pitchFamily="34" charset="0"/>
                <a:ea typeface="Calibri" panose="020F0502020204030204" pitchFamily="34" charset="0"/>
                <a:cs typeface="Calibri" panose="020F0502020204030204" pitchFamily="34" charset="0"/>
              </a:rPr>
              <a:t>Level 1</a:t>
            </a:r>
          </a:p>
        </p:txBody>
      </p:sp>
      <p:sp>
        <p:nvSpPr>
          <p:cNvPr id="46" name="TextBox 45">
            <a:extLst>
              <a:ext uri="{FF2B5EF4-FFF2-40B4-BE49-F238E27FC236}">
                <a16:creationId xmlns:a16="http://schemas.microsoft.com/office/drawing/2014/main" id="{D3DAA545-D98C-21FF-7220-3AD354A7AA50}"/>
              </a:ext>
            </a:extLst>
          </p:cNvPr>
          <p:cNvSpPr txBox="1"/>
          <p:nvPr/>
        </p:nvSpPr>
        <p:spPr>
          <a:xfrm>
            <a:off x="7466928" y="3767678"/>
            <a:ext cx="1508618" cy="646331"/>
          </a:xfrm>
          <a:prstGeom prst="rect">
            <a:avLst/>
          </a:prstGeom>
          <a:noFill/>
        </p:spPr>
        <p:txBody>
          <a:bodyPr wrap="none" rtlCol="0">
            <a:spAutoFit/>
          </a:bodyPr>
          <a:lstStyle/>
          <a:p>
            <a:r>
              <a:rPr lang="en-US" sz="3600" b="1" dirty="0">
                <a:solidFill>
                  <a:srgbClr val="00B0F0"/>
                </a:solidFill>
                <a:latin typeface="Calibri" panose="020F0502020204030204" pitchFamily="34" charset="0"/>
                <a:ea typeface="Calibri" panose="020F0502020204030204" pitchFamily="34" charset="0"/>
                <a:cs typeface="Calibri" panose="020F0502020204030204" pitchFamily="34" charset="0"/>
              </a:rPr>
              <a:t>Level 2</a:t>
            </a:r>
          </a:p>
        </p:txBody>
      </p:sp>
      <p:sp>
        <p:nvSpPr>
          <p:cNvPr id="47" name="TextBox 46">
            <a:extLst>
              <a:ext uri="{FF2B5EF4-FFF2-40B4-BE49-F238E27FC236}">
                <a16:creationId xmlns:a16="http://schemas.microsoft.com/office/drawing/2014/main" id="{B1DA1337-D6F5-DC13-3C56-9A8C22F118BB}"/>
              </a:ext>
            </a:extLst>
          </p:cNvPr>
          <p:cNvSpPr txBox="1"/>
          <p:nvPr/>
        </p:nvSpPr>
        <p:spPr>
          <a:xfrm>
            <a:off x="7470478" y="2747660"/>
            <a:ext cx="1508618" cy="646331"/>
          </a:xfrm>
          <a:prstGeom prst="rect">
            <a:avLst/>
          </a:prstGeom>
          <a:noFill/>
        </p:spPr>
        <p:txBody>
          <a:bodyPr wrap="none" rtlCol="0">
            <a:spAutoFit/>
          </a:bodyPr>
          <a:lstStyle/>
          <a:p>
            <a:r>
              <a:rPr lang="en-US" sz="3600" b="1" dirty="0">
                <a:solidFill>
                  <a:srgbClr val="00B0F0"/>
                </a:solidFill>
                <a:latin typeface="Calibri" panose="020F0502020204030204" pitchFamily="34" charset="0"/>
                <a:ea typeface="Calibri" panose="020F0502020204030204" pitchFamily="34" charset="0"/>
                <a:cs typeface="Calibri" panose="020F0502020204030204" pitchFamily="34" charset="0"/>
              </a:rPr>
              <a:t>Level 3</a:t>
            </a:r>
          </a:p>
        </p:txBody>
      </p:sp>
      <mc:AlternateContent xmlns:mc="http://schemas.openxmlformats.org/markup-compatibility/2006" xmlns:a14="http://schemas.microsoft.com/office/drawing/2010/main">
        <mc:Choice Requires="a14">
          <p:sp>
            <p:nvSpPr>
              <p:cNvPr id="48" name="Content Placeholder 1">
                <a:extLst>
                  <a:ext uri="{FF2B5EF4-FFF2-40B4-BE49-F238E27FC236}">
                    <a16:creationId xmlns:a16="http://schemas.microsoft.com/office/drawing/2014/main" id="{40530857-6928-A8BF-79BE-B1FF37184121}"/>
                  </a:ext>
                </a:extLst>
              </p:cNvPr>
              <p:cNvSpPr>
                <a:spLocks noGrp="1"/>
              </p:cNvSpPr>
              <p:nvPr>
                <p:ph idx="1"/>
              </p:nvPr>
            </p:nvSpPr>
            <p:spPr>
              <a:xfrm>
                <a:off x="146050" y="718163"/>
                <a:ext cx="8836025" cy="2331972"/>
              </a:xfrm>
            </p:spPr>
            <p:txBody>
              <a:bodyPr/>
              <a:lstStyle/>
              <a:p>
                <a:r>
                  <a:rPr lang="en-US" sz="2400" dirty="0"/>
                  <a:t>We adopt three-level parallel maze routing</a:t>
                </a:r>
              </a:p>
              <a:p>
                <a:pPr lvl="1"/>
                <a:r>
                  <a:rPr lang="en-US" sz="2000" dirty="0"/>
                  <a:t>Level 1:  maze routing for all the nets in a single clip </a:t>
                </a:r>
                <a14:m>
                  <m:oMath xmlns:m="http://schemas.openxmlformats.org/officeDocument/2006/math">
                    <m:r>
                      <a:rPr lang="en-US" sz="2000" b="1" i="1" smtClean="0">
                        <a:latin typeface="Cambria Math" panose="02040503050406030204" pitchFamily="18" charset="0"/>
                        <a:ea typeface="Cambria Math" panose="02040503050406030204" pitchFamily="18" charset="0"/>
                      </a:rPr>
                      <m:t>↔</m:t>
                    </m:r>
                  </m:oMath>
                </a14:m>
                <a:r>
                  <a:rPr lang="en-US" sz="2000" dirty="0"/>
                  <a:t> Grid on GPU</a:t>
                </a:r>
              </a:p>
              <a:p>
                <a:pPr lvl="1"/>
                <a:r>
                  <a:rPr lang="en-US" sz="2000" dirty="0"/>
                  <a:t>Level 2:  maze routing for a single net </a:t>
                </a:r>
                <a14:m>
                  <m:oMath xmlns:m="http://schemas.openxmlformats.org/officeDocument/2006/math">
                    <m:r>
                      <a:rPr lang="en-US" sz="2000" b="1" i="1" smtClean="0">
                        <a:latin typeface="Cambria Math" panose="02040503050406030204" pitchFamily="18" charset="0"/>
                        <a:ea typeface="Cambria Math" panose="02040503050406030204" pitchFamily="18" charset="0"/>
                      </a:rPr>
                      <m:t>↔</m:t>
                    </m:r>
                  </m:oMath>
                </a14:m>
                <a:r>
                  <a:rPr lang="en-US" sz="2000" dirty="0"/>
                  <a:t> Block on GPU</a:t>
                </a:r>
              </a:p>
              <a:p>
                <a:pPr lvl="2"/>
                <a:r>
                  <a:rPr lang="en-US" sz="1800" dirty="0"/>
                  <a:t>Parallel A* search based on multiple priority queues [</a:t>
                </a:r>
                <a:r>
                  <a:rPr lang="en-US" sz="1800" dirty="0">
                    <a:hlinkClick r:id="rId5"/>
                  </a:rPr>
                  <a:t>ZhouZ'15AAAI</a:t>
                </a:r>
                <a:r>
                  <a:rPr lang="en-US" sz="1800" dirty="0"/>
                  <a:t>]</a:t>
                </a:r>
              </a:p>
              <a:p>
                <a:pPr lvl="1"/>
                <a:r>
                  <a:rPr lang="en-US" sz="2000" dirty="0"/>
                  <a:t>Level 3:  expansion for a single priority queue </a:t>
                </a:r>
                <a14:m>
                  <m:oMath xmlns:m="http://schemas.openxmlformats.org/officeDocument/2006/math">
                    <m:r>
                      <a:rPr lang="en-US" sz="2000">
                        <a:latin typeface="Cambria Math" panose="02040503050406030204" pitchFamily="18" charset="0"/>
                      </a:rPr>
                      <m:t>↔</m:t>
                    </m:r>
                  </m:oMath>
                </a14:m>
                <a:r>
                  <a:rPr lang="en-US" sz="2000" dirty="0"/>
                  <a:t> Thread on GPU</a:t>
                </a:r>
              </a:p>
              <a:p>
                <a:endParaRPr lang="en-US" sz="2400" dirty="0"/>
              </a:p>
            </p:txBody>
          </p:sp>
        </mc:Choice>
        <mc:Fallback xmlns="">
          <p:sp>
            <p:nvSpPr>
              <p:cNvPr id="48" name="Content Placeholder 1">
                <a:extLst>
                  <a:ext uri="{FF2B5EF4-FFF2-40B4-BE49-F238E27FC236}">
                    <a16:creationId xmlns:a16="http://schemas.microsoft.com/office/drawing/2014/main" id="{40530857-6928-A8BF-79BE-B1FF37184121}"/>
                  </a:ext>
                </a:extLst>
              </p:cNvPr>
              <p:cNvSpPr>
                <a:spLocks noGrp="1" noRot="1" noChangeAspect="1" noMove="1" noResize="1" noEditPoints="1" noAdjustHandles="1" noChangeArrowheads="1" noChangeShapeType="1" noTextEdit="1"/>
              </p:cNvSpPr>
              <p:nvPr>
                <p:ph idx="1"/>
              </p:nvPr>
            </p:nvSpPr>
            <p:spPr>
              <a:xfrm>
                <a:off x="146050" y="718163"/>
                <a:ext cx="8836025" cy="2331972"/>
              </a:xfrm>
              <a:blipFill>
                <a:blip r:embed="rId6"/>
                <a:stretch>
                  <a:fillRect l="-897" t="-418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DEF38685-FAFA-800D-80B0-416230A9F159}"/>
              </a:ext>
            </a:extLst>
          </p:cNvPr>
          <p:cNvSpPr txBox="1"/>
          <p:nvPr/>
        </p:nvSpPr>
        <p:spPr>
          <a:xfrm>
            <a:off x="5983357" y="6897757"/>
            <a:ext cx="184731" cy="369332"/>
          </a:xfrm>
          <a:prstGeom prst="rect">
            <a:avLst/>
          </a:prstGeom>
          <a:noFill/>
        </p:spPr>
        <p:txBody>
          <a:bodyPr wrap="none" rtlCol="0">
            <a:spAutoFit/>
          </a:bodyPr>
          <a:lstStyle/>
          <a:p>
            <a:endParaRPr lang="en-US" dirty="0"/>
          </a:p>
        </p:txBody>
      </p:sp>
      <p:sp>
        <p:nvSpPr>
          <p:cNvPr id="4" name="Oval 3">
            <a:extLst>
              <a:ext uri="{FF2B5EF4-FFF2-40B4-BE49-F238E27FC236}">
                <a16:creationId xmlns:a16="http://schemas.microsoft.com/office/drawing/2014/main" id="{D0EF1A46-6E1D-5E03-33E0-F3928340810A}"/>
              </a:ext>
            </a:extLst>
          </p:cNvPr>
          <p:cNvSpPr/>
          <p:nvPr/>
        </p:nvSpPr>
        <p:spPr bwMode="auto">
          <a:xfrm>
            <a:off x="2597011" y="2852807"/>
            <a:ext cx="1424647" cy="586435"/>
          </a:xfrm>
          <a:prstGeom prst="ellipse">
            <a:avLst/>
          </a:prstGeom>
          <a:noFill/>
          <a:ln w="571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5" name="Oval 4">
            <a:extLst>
              <a:ext uri="{FF2B5EF4-FFF2-40B4-BE49-F238E27FC236}">
                <a16:creationId xmlns:a16="http://schemas.microsoft.com/office/drawing/2014/main" id="{144A3C20-FAB1-65C4-8A96-007F7CE6ADCB}"/>
              </a:ext>
            </a:extLst>
          </p:cNvPr>
          <p:cNvSpPr/>
          <p:nvPr/>
        </p:nvSpPr>
        <p:spPr bwMode="auto">
          <a:xfrm>
            <a:off x="2505605" y="3681090"/>
            <a:ext cx="1659008" cy="860593"/>
          </a:xfrm>
          <a:prstGeom prst="ellipse">
            <a:avLst/>
          </a:prstGeom>
          <a:noFill/>
          <a:ln w="571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7" name="Oval 6">
            <a:extLst>
              <a:ext uri="{FF2B5EF4-FFF2-40B4-BE49-F238E27FC236}">
                <a16:creationId xmlns:a16="http://schemas.microsoft.com/office/drawing/2014/main" id="{59A1E2FF-D906-FD42-1BB7-DECB9AF7727F}"/>
              </a:ext>
            </a:extLst>
          </p:cNvPr>
          <p:cNvSpPr/>
          <p:nvPr/>
        </p:nvSpPr>
        <p:spPr bwMode="auto">
          <a:xfrm>
            <a:off x="2107460" y="4785314"/>
            <a:ext cx="2464539" cy="1007068"/>
          </a:xfrm>
          <a:prstGeom prst="ellipse">
            <a:avLst/>
          </a:prstGeom>
          <a:noFill/>
          <a:ln w="571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9" name="Footer Placeholder 2">
            <a:extLst>
              <a:ext uri="{FF2B5EF4-FFF2-40B4-BE49-F238E27FC236}">
                <a16:creationId xmlns:a16="http://schemas.microsoft.com/office/drawing/2014/main" id="{6147A2BD-276B-A78B-1E9C-FBB6BF7E9991}"/>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10" name="Footer Placeholder 2">
            <a:extLst>
              <a:ext uri="{FF2B5EF4-FFF2-40B4-BE49-F238E27FC236}">
                <a16:creationId xmlns:a16="http://schemas.microsoft.com/office/drawing/2014/main" id="{B67A939D-C1D0-3CBC-6E28-8612966DC9E9}"/>
              </a:ext>
            </a:extLst>
          </p:cNvPr>
          <p:cNvSpPr txBox="1">
            <a:spLocks/>
          </p:cNvSpPr>
          <p:nvPr/>
        </p:nvSpPr>
        <p:spPr>
          <a:xfrm>
            <a:off x="3339193" y="6591988"/>
            <a:ext cx="2413214"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Zhiang</a:t>
            </a:r>
            <a:r>
              <a:rPr lang="en-IN" sz="1100" dirty="0"/>
              <a:t> Wang</a:t>
            </a:r>
            <a:endParaRPr lang="en-IN" sz="1000" dirty="0"/>
          </a:p>
        </p:txBody>
      </p:sp>
    </p:spTree>
    <p:extLst>
      <p:ext uri="{BB962C8B-B14F-4D97-AF65-F5344CB8AC3E}">
        <p14:creationId xmlns:p14="http://schemas.microsoft.com/office/powerpoint/2010/main" val="37730806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 grpId="0" animBg="1"/>
      <p:bldP spid="5"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6B15B-460E-A4B4-0C84-A42BC014489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BAE56C-E0CB-D5D7-6B22-8820EF707605}"/>
              </a:ext>
            </a:extLst>
          </p:cNvPr>
          <p:cNvSpPr>
            <a:spLocks noGrp="1"/>
          </p:cNvSpPr>
          <p:nvPr>
            <p:ph idx="1"/>
          </p:nvPr>
        </p:nvSpPr>
        <p:spPr>
          <a:xfrm>
            <a:off x="146050" y="351018"/>
            <a:ext cx="8836025" cy="5562601"/>
          </a:xfrm>
        </p:spPr>
        <p:txBody>
          <a:bodyPr/>
          <a:lstStyle/>
          <a:p>
            <a:pPr marL="0" indent="0">
              <a:buNone/>
            </a:pPr>
            <a:endParaRPr lang="en-US" dirty="0"/>
          </a:p>
          <a:p>
            <a:r>
              <a:rPr lang="en-US" dirty="0"/>
              <a:t>“machine learning alongside optimization algorithms”</a:t>
            </a:r>
          </a:p>
          <a:p>
            <a:pPr lvl="1"/>
            <a:r>
              <a:rPr lang="en-US" dirty="0"/>
              <a:t>Combine the detailed-routability-driven GR with the ML-based DRV prediction models</a:t>
            </a:r>
          </a:p>
          <a:p>
            <a:pPr lvl="1"/>
            <a:r>
              <a:rPr lang="en-US" dirty="0"/>
              <a:t>Improve accuracy and robustness compared to “end to end learning”</a:t>
            </a:r>
          </a:p>
          <a:p>
            <a:pPr lvl="1"/>
            <a:endParaRPr lang="en-US" dirty="0"/>
          </a:p>
          <a:p>
            <a:pPr lvl="1"/>
            <a:endParaRPr lang="en-US" dirty="0"/>
          </a:p>
          <a:p>
            <a:pPr lvl="1"/>
            <a:endParaRPr lang="en-US" dirty="0"/>
          </a:p>
          <a:p>
            <a:endParaRPr lang="en-US" sz="2400" dirty="0"/>
          </a:p>
        </p:txBody>
      </p:sp>
      <p:sp>
        <p:nvSpPr>
          <p:cNvPr id="3" name="Title 2">
            <a:extLst>
              <a:ext uri="{FF2B5EF4-FFF2-40B4-BE49-F238E27FC236}">
                <a16:creationId xmlns:a16="http://schemas.microsoft.com/office/drawing/2014/main" id="{7EB16365-FA15-FE93-89D6-E8983FE34BA4}"/>
              </a:ext>
            </a:extLst>
          </p:cNvPr>
          <p:cNvSpPr>
            <a:spLocks noGrp="1"/>
          </p:cNvSpPr>
          <p:nvPr>
            <p:ph type="title"/>
          </p:nvPr>
        </p:nvSpPr>
        <p:spPr/>
        <p:txBody>
          <a:bodyPr/>
          <a:lstStyle/>
          <a:p>
            <a:r>
              <a:rPr lang="en-US" dirty="0"/>
              <a:t>Future Work</a:t>
            </a:r>
          </a:p>
        </p:txBody>
      </p:sp>
      <p:pic>
        <p:nvPicPr>
          <p:cNvPr id="4" name="Picture 3" descr="A diagram of a software program&#10;&#10;Description automatically generated">
            <a:extLst>
              <a:ext uri="{FF2B5EF4-FFF2-40B4-BE49-F238E27FC236}">
                <a16:creationId xmlns:a16="http://schemas.microsoft.com/office/drawing/2014/main" id="{748BAC4E-9BA9-3DF4-73B3-F65CD608D8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9860" y="2701472"/>
            <a:ext cx="5411038" cy="3946665"/>
          </a:xfrm>
          <a:prstGeom prst="rect">
            <a:avLst/>
          </a:prstGeom>
        </p:spPr>
      </p:pic>
      <p:sp>
        <p:nvSpPr>
          <p:cNvPr id="5" name="Footer Placeholder 2">
            <a:extLst>
              <a:ext uri="{FF2B5EF4-FFF2-40B4-BE49-F238E27FC236}">
                <a16:creationId xmlns:a16="http://schemas.microsoft.com/office/drawing/2014/main" id="{6906A351-FB1A-E9A0-3AC4-729191AF5B1B}"/>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6" name="Footer Placeholder 2">
            <a:extLst>
              <a:ext uri="{FF2B5EF4-FFF2-40B4-BE49-F238E27FC236}">
                <a16:creationId xmlns:a16="http://schemas.microsoft.com/office/drawing/2014/main" id="{57FBE45D-4921-F211-B0F0-0AEB5E9A0306}"/>
              </a:ext>
            </a:extLst>
          </p:cNvPr>
          <p:cNvSpPr txBox="1">
            <a:spLocks/>
          </p:cNvSpPr>
          <p:nvPr/>
        </p:nvSpPr>
        <p:spPr>
          <a:xfrm>
            <a:off x="3339193" y="6591988"/>
            <a:ext cx="2413214"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Zhiang</a:t>
            </a:r>
            <a:r>
              <a:rPr lang="en-IN" sz="1100" dirty="0"/>
              <a:t> Wang</a:t>
            </a:r>
            <a:endParaRPr lang="en-IN" sz="1000" dirty="0"/>
          </a:p>
        </p:txBody>
      </p:sp>
    </p:spTree>
    <p:extLst>
      <p:ext uri="{BB962C8B-B14F-4D97-AF65-F5344CB8AC3E}">
        <p14:creationId xmlns:p14="http://schemas.microsoft.com/office/powerpoint/2010/main" val="2316743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52"/>
          <p:cNvSpPr txBox="1">
            <a:spLocks noGrp="1"/>
          </p:cNvSpPr>
          <p:nvPr>
            <p:ph type="ctrTitle"/>
          </p:nvPr>
        </p:nvSpPr>
        <p:spPr>
          <a:prstGeom prst="rect">
            <a:avLst/>
          </a:prstGeom>
          <a:noFill/>
          <a:ln>
            <a:noFill/>
          </a:ln>
        </p:spPr>
        <p:txBody>
          <a:bodyPr spcFirstLastPara="1" wrap="square" lIns="92075" tIns="46025" rIns="92075" bIns="46025" anchor="ctr" anchorCtr="0">
            <a:noAutofit/>
          </a:bodyPr>
          <a:lstStyle/>
          <a:p>
            <a:pPr marL="0" lvl="0" indent="0" algn="ctr" rtl="0">
              <a:lnSpc>
                <a:spcPct val="90000"/>
              </a:lnSpc>
              <a:spcBef>
                <a:spcPts val="0"/>
              </a:spcBef>
              <a:spcAft>
                <a:spcPts val="0"/>
              </a:spcAft>
              <a:buSzPts val="1400"/>
              <a:buNone/>
            </a:pPr>
            <a:r>
              <a:rPr lang="en-US" dirty="0"/>
              <a:t>BACKUP</a:t>
            </a:r>
            <a:endParaRPr dirty="0"/>
          </a:p>
        </p:txBody>
      </p:sp>
      <p:sp>
        <p:nvSpPr>
          <p:cNvPr id="3" name="Footer Placeholder 2">
            <a:extLst>
              <a:ext uri="{FF2B5EF4-FFF2-40B4-BE49-F238E27FC236}">
                <a16:creationId xmlns:a16="http://schemas.microsoft.com/office/drawing/2014/main" id="{04FA0E47-14B1-8289-25F5-737953724D3B}"/>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62A6D836-982F-2C13-D433-F7B65DDF712F}"/>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271BE335-0169-3CE5-27DE-AFC8326CA98B}"/>
              </a:ext>
            </a:extLst>
          </p:cNvPr>
          <p:cNvSpPr txBox="1">
            <a:spLocks noGrp="1"/>
          </p:cNvSpPr>
          <p:nvPr>
            <p:ph type="ctrTitle"/>
          </p:nvPr>
        </p:nvSpPr>
        <p:spPr>
          <a:xfrm>
            <a:off x="311708" y="1601825"/>
            <a:ext cx="8520600" cy="1088823"/>
          </a:xfrm>
          <a:prstGeom prst="rect">
            <a:avLst/>
          </a:prstGeom>
        </p:spPr>
        <p:txBody>
          <a:bodyPr spcFirstLastPara="1" wrap="square" lIns="91425" tIns="91425" rIns="91425" bIns="91425" anchor="b" anchorCtr="0">
            <a:normAutofit fontScale="90000"/>
          </a:bodyPr>
          <a:lstStyle/>
          <a:p>
            <a:r>
              <a:rPr lang="en" dirty="0"/>
              <a:t>Geometry-Based </a:t>
            </a:r>
            <a:r>
              <a:rPr lang="en" dirty="0">
                <a:solidFill>
                  <a:srgbClr val="C00000"/>
                </a:solidFill>
              </a:rPr>
              <a:t>Design Rule Checking</a:t>
            </a:r>
            <a:r>
              <a:rPr lang="en" dirty="0"/>
              <a:t> for Detailed Routing</a:t>
            </a:r>
            <a:endParaRPr dirty="0"/>
          </a:p>
        </p:txBody>
      </p:sp>
      <p:sp>
        <p:nvSpPr>
          <p:cNvPr id="2" name="Footer Placeholder 2">
            <a:extLst>
              <a:ext uri="{FF2B5EF4-FFF2-40B4-BE49-F238E27FC236}">
                <a16:creationId xmlns:a16="http://schemas.microsoft.com/office/drawing/2014/main" id="{96C6F640-C5E4-5F6E-E3F1-ED69590FD0CD}"/>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362343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DE3503-2EB8-430C-B177-7718C78DE5A3}"/>
              </a:ext>
            </a:extLst>
          </p:cNvPr>
          <p:cNvSpPr>
            <a:spLocks noGrp="1"/>
          </p:cNvSpPr>
          <p:nvPr>
            <p:ph idx="1"/>
          </p:nvPr>
        </p:nvSpPr>
        <p:spPr>
          <a:xfrm>
            <a:off x="0" y="838201"/>
            <a:ext cx="9007475" cy="2955202"/>
          </a:xfrm>
        </p:spPr>
        <p:txBody>
          <a:bodyPr/>
          <a:lstStyle/>
          <a:p>
            <a:pPr marL="227013" indent="-227013"/>
            <a:r>
              <a:rPr lang="en-US" dirty="0"/>
              <a:t>Design rule checking is critical for EDA enablement</a:t>
            </a:r>
          </a:p>
          <a:p>
            <a:pPr lvl="1"/>
            <a:r>
              <a:rPr lang="en-US" dirty="0"/>
              <a:t>New technology has increasingly complex design rules</a:t>
            </a:r>
          </a:p>
          <a:p>
            <a:pPr lvl="1"/>
            <a:r>
              <a:rPr lang="en-US" dirty="0"/>
              <a:t>Mandatory physical verification for signoff</a:t>
            </a:r>
          </a:p>
          <a:p>
            <a:pPr lvl="7"/>
            <a:endParaRPr lang="en-US" dirty="0"/>
          </a:p>
          <a:p>
            <a:pPr marL="227013" indent="-227013"/>
            <a:r>
              <a:rPr lang="en-US" b="1" dirty="0"/>
              <a:t>No</a:t>
            </a:r>
            <a:r>
              <a:rPr lang="en-US" dirty="0"/>
              <a:t> end-to-end framework for design rule checking in the open literature</a:t>
            </a:r>
          </a:p>
          <a:p>
            <a:pPr marL="347663" lvl="1" indent="0">
              <a:buNone/>
            </a:pPr>
            <a:r>
              <a:rPr lang="en-US" dirty="0">
                <a:sym typeface="Wingdings" panose="05000000000000000000" pitchFamily="2" charset="2"/>
              </a:rPr>
              <a:t>	</a:t>
            </a:r>
            <a:r>
              <a:rPr lang="en-US" dirty="0"/>
              <a:t> Missing key enablement for DRC convergence</a:t>
            </a:r>
          </a:p>
        </p:txBody>
      </p:sp>
      <p:sp>
        <p:nvSpPr>
          <p:cNvPr id="3" name="Title 2">
            <a:extLst>
              <a:ext uri="{FF2B5EF4-FFF2-40B4-BE49-F238E27FC236}">
                <a16:creationId xmlns:a16="http://schemas.microsoft.com/office/drawing/2014/main" id="{3F8284E9-D281-4FFE-BA65-935F8F1E2A72}"/>
              </a:ext>
            </a:extLst>
          </p:cNvPr>
          <p:cNvSpPr>
            <a:spLocks noGrp="1"/>
          </p:cNvSpPr>
          <p:nvPr>
            <p:ph type="title"/>
          </p:nvPr>
        </p:nvSpPr>
        <p:spPr/>
        <p:txBody>
          <a:bodyPr/>
          <a:lstStyle/>
          <a:p>
            <a:r>
              <a:rPr lang="en-US" dirty="0"/>
              <a:t>Motivation</a:t>
            </a:r>
          </a:p>
        </p:txBody>
      </p:sp>
      <p:sp>
        <p:nvSpPr>
          <p:cNvPr id="5" name="TextBox 4">
            <a:extLst>
              <a:ext uri="{FF2B5EF4-FFF2-40B4-BE49-F238E27FC236}">
                <a16:creationId xmlns:a16="http://schemas.microsoft.com/office/drawing/2014/main" id="{9C7D6070-F88C-48A6-B93D-928FF63A115A}"/>
              </a:ext>
            </a:extLst>
          </p:cNvPr>
          <p:cNvSpPr txBox="1"/>
          <p:nvPr/>
        </p:nvSpPr>
        <p:spPr bwMode="auto">
          <a:xfrm>
            <a:off x="378625" y="4002295"/>
            <a:ext cx="8250223" cy="2424988"/>
          </a:xfrm>
          <a:prstGeom prst="rect">
            <a:avLst/>
          </a:prstGeom>
          <a:solidFill>
            <a:srgbClr val="C0504D">
              <a:alpha val="32000"/>
            </a:srgbClr>
          </a:solidFill>
          <a:ln w="25400" cap="flat" cmpd="sng" algn="ctr">
            <a:solidFill>
              <a:srgbClr val="C0504D"/>
            </a:solidFill>
            <a:prstDash val="solid"/>
          </a:ln>
          <a:effectLst/>
        </p:spPr>
        <p:txBody>
          <a:bodyPr/>
          <a:lstStyle/>
          <a:p>
            <a:pPr marL="0" marR="0" lvl="0" indent="0" algn="l" defTabSz="457200" rtl="0" eaLnBrk="1" fontAlgn="auto" latinLnBrk="0" hangingPunct="1">
              <a:lnSpc>
                <a:spcPct val="85000"/>
              </a:lnSpc>
              <a:spcBef>
                <a:spcPts val="0"/>
              </a:spcBef>
              <a:spcAft>
                <a:spcPts val="0"/>
              </a:spcAft>
              <a:buClrTx/>
              <a:buSzTx/>
              <a:buFontTx/>
              <a:buNone/>
              <a:tabLst/>
              <a:defRPr/>
            </a:pPr>
            <a:r>
              <a:rPr lang="en-US" sz="2800" b="1" kern="0" dirty="0">
                <a:solidFill>
                  <a:srgbClr val="C00000"/>
                </a:solidFill>
                <a:latin typeface="Calibri"/>
                <a:cs typeface="Arial" pitchFamily="34" charset="0"/>
              </a:rPr>
              <a:t>Work at UCSD: </a:t>
            </a:r>
            <a:endParaRPr kumimoji="0" lang="en-US" sz="2800" b="1" i="0" u="none" strike="noStrike" kern="0" cap="none" spc="0" normalizeH="0" baseline="0" noProof="0" dirty="0">
              <a:ln>
                <a:noFill/>
              </a:ln>
              <a:solidFill>
                <a:srgbClr val="C00000"/>
              </a:solidFill>
              <a:effectLst/>
              <a:uLnTx/>
              <a:uFillTx/>
              <a:latin typeface="Calibri"/>
              <a:ea typeface="+mn-ea"/>
              <a:cs typeface="Arial" pitchFamily="34" charset="0"/>
            </a:endParaRPr>
          </a:p>
          <a:p>
            <a:pPr marL="514350" marR="0" lvl="0" indent="-514350" algn="l" defTabSz="457200" rtl="0" eaLnBrk="1" fontAlgn="auto" latinLnBrk="0" hangingPunct="1">
              <a:lnSpc>
                <a:spcPct val="85000"/>
              </a:lnSpc>
              <a:spcBef>
                <a:spcPts val="0"/>
              </a:spcBef>
              <a:spcAft>
                <a:spcPts val="0"/>
              </a:spcAft>
              <a:buClrTx/>
              <a:buSzTx/>
              <a:buFontTx/>
              <a:buAutoNum type="romanLcParenBoth"/>
              <a:tabLst/>
              <a:defRPr/>
            </a:pPr>
            <a:r>
              <a:rPr kumimoji="0" lang="en-US" sz="2400" b="0" i="0" u="none" strike="noStrike" kern="0" cap="none" spc="0" normalizeH="0" baseline="0" noProof="0" dirty="0">
                <a:ln>
                  <a:noFill/>
                </a:ln>
                <a:solidFill>
                  <a:prstClr val="black"/>
                </a:solidFill>
                <a:effectLst/>
                <a:uLnTx/>
                <a:uFillTx/>
                <a:latin typeface="Calibri"/>
                <a:ea typeface="+mn-ea"/>
                <a:cs typeface="Arial" pitchFamily="34" charset="0"/>
              </a:rPr>
              <a:t>Optimized data</a:t>
            </a:r>
            <a:r>
              <a:rPr kumimoji="0" lang="en-US" sz="2400" b="0" i="0" u="none" strike="noStrike" kern="0" cap="none" spc="0" normalizeH="0" noProof="0" dirty="0">
                <a:ln>
                  <a:noFill/>
                </a:ln>
                <a:solidFill>
                  <a:prstClr val="black"/>
                </a:solidFill>
                <a:effectLst/>
                <a:uLnTx/>
                <a:uFillTx/>
                <a:latin typeface="Calibri"/>
                <a:ea typeface="+mn-ea"/>
                <a:cs typeface="Arial" pitchFamily="34" charset="0"/>
              </a:rPr>
              <a:t> structures for design rule check </a:t>
            </a:r>
            <a:r>
              <a:rPr kumimoji="0" lang="en-US" sz="2400" b="1" i="0" u="none" strike="noStrike" kern="0" cap="none" spc="0" normalizeH="0" noProof="0" dirty="0">
                <a:ln>
                  <a:noFill/>
                </a:ln>
                <a:solidFill>
                  <a:prstClr val="black"/>
                </a:solidFill>
                <a:effectLst/>
                <a:uLnTx/>
                <a:uFillTx/>
                <a:latin typeface="Calibri"/>
                <a:ea typeface="+mn-ea"/>
                <a:cs typeface="Arial" pitchFamily="34" charset="0"/>
              </a:rPr>
              <a:t>for detailed routing</a:t>
            </a:r>
            <a:endParaRPr kumimoji="0" lang="en-US" sz="2400" b="1" i="1" u="none" strike="noStrike" kern="0" cap="none" spc="0" normalizeH="0" baseline="0" noProof="0" dirty="0">
              <a:ln>
                <a:noFill/>
              </a:ln>
              <a:solidFill>
                <a:prstClr val="black"/>
              </a:solidFill>
              <a:effectLst/>
              <a:uLnTx/>
              <a:uFillTx/>
              <a:latin typeface="Calibri"/>
              <a:ea typeface="+mn-ea"/>
              <a:cs typeface="Arial" pitchFamily="34" charset="0"/>
            </a:endParaRPr>
          </a:p>
          <a:p>
            <a:pPr marL="514350" marR="0" lvl="0" indent="-514350" algn="l" defTabSz="457200" rtl="0" eaLnBrk="1" fontAlgn="auto" latinLnBrk="0" hangingPunct="1">
              <a:lnSpc>
                <a:spcPct val="85000"/>
              </a:lnSpc>
              <a:spcBef>
                <a:spcPts val="0"/>
              </a:spcBef>
              <a:spcAft>
                <a:spcPts val="0"/>
              </a:spcAft>
              <a:buClrTx/>
              <a:buSzTx/>
              <a:buFontTx/>
              <a:buAutoNum type="romanLcParenBoth"/>
              <a:tabLst/>
              <a:defRPr/>
            </a:pPr>
            <a:r>
              <a:rPr kumimoji="0" lang="en-US" sz="2400" b="0" i="0" u="none" strike="noStrike" kern="0" cap="none" spc="0" normalizeH="0" baseline="0" noProof="0" dirty="0">
                <a:ln>
                  <a:noFill/>
                </a:ln>
                <a:solidFill>
                  <a:prstClr val="black"/>
                </a:solidFill>
                <a:effectLst/>
                <a:uLnTx/>
                <a:uFillTx/>
                <a:latin typeface="Calibri"/>
                <a:ea typeface="+mn-ea"/>
                <a:cs typeface="Arial" pitchFamily="34" charset="0"/>
              </a:rPr>
              <a:t>Industry-format (LEF) based design rule check methodology</a:t>
            </a:r>
          </a:p>
          <a:p>
            <a:pPr marL="514350" marR="0" lvl="0" indent="-514350" algn="l" defTabSz="457200" rtl="0" eaLnBrk="1" fontAlgn="auto" latinLnBrk="0" hangingPunct="1">
              <a:lnSpc>
                <a:spcPct val="85000"/>
              </a:lnSpc>
              <a:spcBef>
                <a:spcPts val="0"/>
              </a:spcBef>
              <a:spcAft>
                <a:spcPts val="0"/>
              </a:spcAft>
              <a:buClrTx/>
              <a:buSzTx/>
              <a:buFontTx/>
              <a:buAutoNum type="romanLcParenBoth"/>
              <a:tabLst/>
              <a:defRPr/>
            </a:pPr>
            <a:r>
              <a:rPr kumimoji="0" lang="en-US" sz="2400" b="0" i="0" u="none" strike="noStrike" kern="0" cap="none" spc="0" normalizeH="0" baseline="0" noProof="0" dirty="0">
                <a:ln>
                  <a:noFill/>
                </a:ln>
                <a:solidFill>
                  <a:prstClr val="black"/>
                </a:solidFill>
                <a:effectLst/>
                <a:uLnTx/>
                <a:uFillTx/>
                <a:latin typeface="Calibri"/>
                <a:ea typeface="+mn-ea"/>
                <a:cs typeface="Arial" pitchFamily="34" charset="0"/>
              </a:rPr>
              <a:t>Differentiation between fixable and non-fixable</a:t>
            </a:r>
            <a:r>
              <a:rPr kumimoji="0" lang="en-US" sz="2400" b="0" i="0" u="none" strike="noStrike" kern="0" cap="none" spc="0" normalizeH="0" noProof="0" dirty="0">
                <a:ln>
                  <a:noFill/>
                </a:ln>
                <a:solidFill>
                  <a:prstClr val="black"/>
                </a:solidFill>
                <a:effectLst/>
                <a:uLnTx/>
                <a:uFillTx/>
                <a:latin typeface="Calibri"/>
                <a:ea typeface="+mn-ea"/>
                <a:cs typeface="Arial" pitchFamily="34" charset="0"/>
              </a:rPr>
              <a:t> design rule violations </a:t>
            </a:r>
            <a:r>
              <a:rPr kumimoji="0" lang="en-US" sz="2400" b="1" i="0" u="none" strike="noStrike" kern="0" cap="none" spc="0" normalizeH="0" noProof="0" dirty="0">
                <a:ln>
                  <a:noFill/>
                </a:ln>
                <a:solidFill>
                  <a:prstClr val="black"/>
                </a:solidFill>
                <a:effectLst/>
                <a:uLnTx/>
                <a:uFillTx/>
                <a:latin typeface="Calibri"/>
                <a:ea typeface="+mn-ea"/>
                <a:cs typeface="Arial" pitchFamily="34" charset="0"/>
              </a:rPr>
              <a:t>for detailed routing</a:t>
            </a:r>
          </a:p>
          <a:p>
            <a:pPr marL="514350" marR="0" lvl="0" indent="-514350" algn="l" defTabSz="457200" rtl="0" eaLnBrk="1" fontAlgn="auto" latinLnBrk="0" hangingPunct="1">
              <a:lnSpc>
                <a:spcPct val="85000"/>
              </a:lnSpc>
              <a:spcBef>
                <a:spcPts val="0"/>
              </a:spcBef>
              <a:spcAft>
                <a:spcPts val="0"/>
              </a:spcAft>
              <a:buClrTx/>
              <a:buSzTx/>
              <a:buFontTx/>
              <a:buAutoNum type="romanLcParenBoth"/>
              <a:tabLst/>
              <a:defRPr/>
            </a:pPr>
            <a:r>
              <a:rPr lang="en-US" sz="2400" kern="0" baseline="0" dirty="0">
                <a:solidFill>
                  <a:prstClr val="black"/>
                </a:solidFill>
                <a:latin typeface="Calibri"/>
                <a:cs typeface="Arial" pitchFamily="34" charset="0"/>
              </a:rPr>
              <a:t>Foundry nodes:</a:t>
            </a:r>
            <a:r>
              <a:rPr lang="en-US" sz="2400" kern="0" dirty="0">
                <a:solidFill>
                  <a:prstClr val="black"/>
                </a:solidFill>
                <a:latin typeface="Calibri"/>
                <a:cs typeface="Arial" pitchFamily="34" charset="0"/>
              </a:rPr>
              <a:t> c</a:t>
            </a:r>
            <a:r>
              <a:rPr lang="en-US" sz="2400" kern="0" baseline="0" dirty="0">
                <a:solidFill>
                  <a:prstClr val="black"/>
                </a:solidFill>
                <a:latin typeface="Calibri"/>
                <a:cs typeface="Arial" pitchFamily="34" charset="0"/>
              </a:rPr>
              <a:t>onfirmed “clean” by commercial DRC tools</a:t>
            </a:r>
            <a:endParaRPr kumimoji="0" lang="en-US" sz="2400" b="1" i="0" u="none" strike="noStrike" kern="0" cap="none" spc="0" normalizeH="0" baseline="0" noProof="0" dirty="0">
              <a:ln>
                <a:noFill/>
              </a:ln>
              <a:solidFill>
                <a:prstClr val="black"/>
              </a:solidFill>
              <a:effectLst/>
              <a:uLnTx/>
              <a:uFillTx/>
              <a:latin typeface="Calibri"/>
              <a:ea typeface="+mn-ea"/>
              <a:cs typeface="Arial" pitchFamily="34" charset="0"/>
            </a:endParaRPr>
          </a:p>
        </p:txBody>
      </p:sp>
      <p:sp>
        <p:nvSpPr>
          <p:cNvPr id="4" name="Footer Placeholder 2">
            <a:extLst>
              <a:ext uri="{FF2B5EF4-FFF2-40B4-BE49-F238E27FC236}">
                <a16:creationId xmlns:a16="http://schemas.microsoft.com/office/drawing/2014/main" id="{5AB0B856-270A-0CF1-BB2A-84DFA2E3C490}"/>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
        <p:nvSpPr>
          <p:cNvPr id="6" name="Footer Placeholder 2">
            <a:extLst>
              <a:ext uri="{FF2B5EF4-FFF2-40B4-BE49-F238E27FC236}">
                <a16:creationId xmlns:a16="http://schemas.microsoft.com/office/drawing/2014/main" id="{49F246DF-E6E8-3252-BE10-ACCAD8D89AE4}"/>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7735967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296C3D-C458-4FCB-9CEE-D61C29E91DDB}"/>
              </a:ext>
            </a:extLst>
          </p:cNvPr>
          <p:cNvSpPr>
            <a:spLocks noGrp="1"/>
          </p:cNvSpPr>
          <p:nvPr>
            <p:ph idx="1"/>
          </p:nvPr>
        </p:nvSpPr>
        <p:spPr>
          <a:xfrm>
            <a:off x="51458" y="838200"/>
            <a:ext cx="8956017" cy="5562601"/>
          </a:xfrm>
        </p:spPr>
        <p:txBody>
          <a:bodyPr/>
          <a:lstStyle/>
          <a:p>
            <a:r>
              <a:rPr lang="en-US" dirty="0"/>
              <a:t>Basic geometry objects in a DRC checking database</a:t>
            </a:r>
          </a:p>
          <a:p>
            <a:pPr lvl="1"/>
            <a:r>
              <a:rPr lang="en-US" b="1" dirty="0">
                <a:solidFill>
                  <a:srgbClr val="C00000"/>
                </a:solidFill>
              </a:rPr>
              <a:t>Polygon edge</a:t>
            </a:r>
          </a:p>
          <a:p>
            <a:pPr marL="347663" lvl="1" indent="0">
              <a:buNone/>
            </a:pPr>
            <a:r>
              <a:rPr lang="en-US" dirty="0"/>
              <a:t>	= Edge of a polygon</a:t>
            </a:r>
          </a:p>
          <a:p>
            <a:pPr lvl="1"/>
            <a:r>
              <a:rPr lang="en-US" b="1" dirty="0">
                <a:solidFill>
                  <a:srgbClr val="00B050"/>
                </a:solidFill>
              </a:rPr>
              <a:t>Max rectangle</a:t>
            </a:r>
          </a:p>
          <a:p>
            <a:pPr marL="347663" lvl="1" indent="0">
              <a:buNone/>
            </a:pPr>
            <a:r>
              <a:rPr lang="en-US" dirty="0"/>
              <a:t>	= Maximum rectangle inside a polygon</a:t>
            </a:r>
          </a:p>
          <a:p>
            <a:pPr lvl="1"/>
            <a:r>
              <a:rPr lang="en-US" b="1" dirty="0">
                <a:solidFill>
                  <a:srgbClr val="0070C0"/>
                </a:solidFill>
              </a:rPr>
              <a:t>Polygon set</a:t>
            </a:r>
          </a:p>
          <a:p>
            <a:pPr marL="347663" lvl="1" indent="0">
              <a:buNone/>
            </a:pPr>
            <a:r>
              <a:rPr lang="en-US" dirty="0"/>
              <a:t>	= Union of disjoint polygons</a:t>
            </a:r>
          </a:p>
          <a:p>
            <a:pPr lvl="1"/>
            <a:endParaRPr lang="en-US" dirty="0"/>
          </a:p>
          <a:p>
            <a:pPr lvl="1"/>
            <a:endParaRPr lang="en-US" dirty="0"/>
          </a:p>
        </p:txBody>
      </p:sp>
      <p:sp>
        <p:nvSpPr>
          <p:cNvPr id="3" name="Title 2">
            <a:extLst>
              <a:ext uri="{FF2B5EF4-FFF2-40B4-BE49-F238E27FC236}">
                <a16:creationId xmlns:a16="http://schemas.microsoft.com/office/drawing/2014/main" id="{3364DE94-B52F-4FC8-BE1F-7BF70F666920}"/>
              </a:ext>
            </a:extLst>
          </p:cNvPr>
          <p:cNvSpPr>
            <a:spLocks noGrp="1"/>
          </p:cNvSpPr>
          <p:nvPr>
            <p:ph type="title"/>
          </p:nvPr>
        </p:nvSpPr>
        <p:spPr/>
        <p:txBody>
          <a:bodyPr/>
          <a:lstStyle/>
          <a:p>
            <a:r>
              <a:rPr lang="en-US" dirty="0"/>
              <a:t>Preliminaries: Basic Geometry Objects</a:t>
            </a:r>
          </a:p>
        </p:txBody>
      </p:sp>
      <p:pic>
        <p:nvPicPr>
          <p:cNvPr id="5" name="Picture 4">
            <a:extLst>
              <a:ext uri="{FF2B5EF4-FFF2-40B4-BE49-F238E27FC236}">
                <a16:creationId xmlns:a16="http://schemas.microsoft.com/office/drawing/2014/main" id="{551FE3E0-2DA0-4231-908A-2924AF48D76B}"/>
              </a:ext>
            </a:extLst>
          </p:cNvPr>
          <p:cNvPicPr>
            <a:picLocks noChangeAspect="1"/>
          </p:cNvPicPr>
          <p:nvPr/>
        </p:nvPicPr>
        <p:blipFill>
          <a:blip r:embed="rId3"/>
          <a:stretch>
            <a:fillRect/>
          </a:stretch>
        </p:blipFill>
        <p:spPr>
          <a:xfrm>
            <a:off x="2268799" y="4040493"/>
            <a:ext cx="4606401" cy="2458733"/>
          </a:xfrm>
          <a:prstGeom prst="rect">
            <a:avLst/>
          </a:prstGeom>
        </p:spPr>
      </p:pic>
      <p:sp>
        <p:nvSpPr>
          <p:cNvPr id="4" name="Footer Placeholder 2">
            <a:extLst>
              <a:ext uri="{FF2B5EF4-FFF2-40B4-BE49-F238E27FC236}">
                <a16:creationId xmlns:a16="http://schemas.microsoft.com/office/drawing/2014/main" id="{22C11ACC-9D83-FABD-1B01-B8702921E7D3}"/>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
        <p:nvSpPr>
          <p:cNvPr id="6" name="Footer Placeholder 2">
            <a:extLst>
              <a:ext uri="{FF2B5EF4-FFF2-40B4-BE49-F238E27FC236}">
                <a16:creationId xmlns:a16="http://schemas.microsoft.com/office/drawing/2014/main" id="{D0A47C51-D4F8-6E04-D654-32138996A1BF}"/>
              </a:ext>
            </a:extLst>
          </p:cNvPr>
          <p:cNvSpPr txBox="1">
            <a:spLocks/>
          </p:cNvSpPr>
          <p:nvPr/>
        </p:nvSpPr>
        <p:spPr>
          <a:xfrm>
            <a:off x="2726328"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Thanks: Dr. </a:t>
            </a:r>
            <a:r>
              <a:rPr lang="en-IN" sz="1100" dirty="0" err="1"/>
              <a:t>Bangqi</a:t>
            </a:r>
            <a:r>
              <a:rPr lang="en-IN" sz="1100" dirty="0"/>
              <a:t> Xu</a:t>
            </a:r>
            <a:endParaRPr lang="en-IN" sz="1000" dirty="0"/>
          </a:p>
        </p:txBody>
      </p:sp>
    </p:spTree>
    <p:extLst>
      <p:ext uri="{BB962C8B-B14F-4D97-AF65-F5344CB8AC3E}">
        <p14:creationId xmlns:p14="http://schemas.microsoft.com/office/powerpoint/2010/main" val="2692850118"/>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11.3|26.4|14.2"/>
</p:tagLst>
</file>

<file path=ppt/tags/tag2.xml><?xml version="1.0" encoding="utf-8"?>
<p:tagLst xmlns:a="http://schemas.openxmlformats.org/drawingml/2006/main" xmlns:r="http://schemas.openxmlformats.org/officeDocument/2006/relationships" xmlns:p="http://schemas.openxmlformats.org/presentationml/2006/main">
  <p:tag name="TIMING" val="|11.3|26.4|14.2"/>
</p:tagLst>
</file>

<file path=ppt/theme/theme1.xml><?xml version="1.0" encoding="utf-8"?>
<a:theme xmlns:a="http://schemas.openxmlformats.org/drawingml/2006/main" name="2_ABKGROUP">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ece260b-w21-intro-flow-v1a-newtemplate</Template>
  <TotalTime>1114</TotalTime>
  <Words>8866</Words>
  <Application>Microsoft Office PowerPoint</Application>
  <PresentationFormat>On-screen Show (4:3)</PresentationFormat>
  <Paragraphs>1045</Paragraphs>
  <Slides>63</Slides>
  <Notes>55</Notes>
  <HiddenSlides>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arial</vt:lpstr>
      <vt:lpstr>Courier New</vt:lpstr>
      <vt:lpstr>arial</vt:lpstr>
      <vt:lpstr>Cambria Math</vt:lpstr>
      <vt:lpstr>Wingdings</vt:lpstr>
      <vt:lpstr>Arial Narrow</vt:lpstr>
      <vt:lpstr>Gulim</vt:lpstr>
      <vt:lpstr>Calibri</vt:lpstr>
      <vt:lpstr>2_ABKGROUP</vt:lpstr>
      <vt:lpstr>ECE 260C, Spring 2025  Routing</vt:lpstr>
      <vt:lpstr>Physical Design Flow Pictures (old ECE 260B slide) </vt:lpstr>
      <vt:lpstr>Final (Detailed) Routing</vt:lpstr>
      <vt:lpstr>Background</vt:lpstr>
      <vt:lpstr>Critical Elements</vt:lpstr>
      <vt:lpstr>TritonRoute (2018-2022) – Overall Structure</vt:lpstr>
      <vt:lpstr>Geometry-Based Design Rule Checking for Detailed Routing</vt:lpstr>
      <vt:lpstr>Motivation</vt:lpstr>
      <vt:lpstr>Preliminaries: Basic Geometry Objects</vt:lpstr>
      <vt:lpstr>Preliminaries: Design Rule Syntax</vt:lpstr>
      <vt:lpstr>Preliminaries: Design Rule Violation Marker</vt:lpstr>
      <vt:lpstr>Preliminaries: Fixable and Non-Fixable DRC</vt:lpstr>
      <vt:lpstr>Problem Statement</vt:lpstr>
      <vt:lpstr>Database Objects</vt:lpstr>
      <vt:lpstr>Data Structure</vt:lpstr>
      <vt:lpstr>Region Query</vt:lpstr>
      <vt:lpstr>High-Level Flow for DRC Check (Single Obj.)</vt:lpstr>
      <vt:lpstr>Design Rules Types</vt:lpstr>
      <vt:lpstr>Metal Spacing Checking </vt:lpstr>
      <vt:lpstr>Short Checking</vt:lpstr>
      <vt:lpstr>NS-Metal Checking </vt:lpstr>
      <vt:lpstr>PRL Spacing Checking</vt:lpstr>
      <vt:lpstr>Min Width Checking</vt:lpstr>
      <vt:lpstr>Min Step Checking</vt:lpstr>
      <vt:lpstr>EOL Spacing Checking</vt:lpstr>
      <vt:lpstr>Cut Spacing Checking</vt:lpstr>
      <vt:lpstr>Dynamic Programming-Based Multi-Level Pin Access Analysis</vt:lpstr>
      <vt:lpstr>Motivation</vt:lpstr>
      <vt:lpstr>Previous Works / Our Work</vt:lpstr>
      <vt:lpstr>What Does Pin Access Analysis Do?</vt:lpstr>
      <vt:lpstr>How to Find Such Access Points?</vt:lpstr>
      <vt:lpstr>Unique Instance</vt:lpstr>
      <vt:lpstr>Definitions</vt:lpstr>
      <vt:lpstr>Access Point Quality Assessment</vt:lpstr>
      <vt:lpstr>Coordinate Types </vt:lpstr>
      <vt:lpstr>Pin-Based Access Point Generation</vt:lpstr>
      <vt:lpstr>Unique Instance-Based Access Pattern Generation</vt:lpstr>
      <vt:lpstr>Pin Ordering</vt:lpstr>
      <vt:lpstr>Graph Construction</vt:lpstr>
      <vt:lpstr>Dynamic Programming-Based Pattern Generation</vt:lpstr>
      <vt:lpstr>Iterative Edge Penalty Method </vt:lpstr>
      <vt:lpstr>Pattern Legality Check</vt:lpstr>
      <vt:lpstr>Cluster-Based Access Pattern Selection</vt:lpstr>
      <vt:lpstr>Cluster-Based Access Pattern Selection</vt:lpstr>
      <vt:lpstr>CTS</vt:lpstr>
      <vt:lpstr>CTS Main Steps</vt:lpstr>
      <vt:lpstr>Sink Clustering</vt:lpstr>
      <vt:lpstr>Obstruction-Aware CTS</vt:lpstr>
      <vt:lpstr>OpenROAD CTS Commands</vt:lpstr>
      <vt:lpstr>Clock Tree Viewer</vt:lpstr>
      <vt:lpstr>Generalized H-Tree Concept</vt:lpstr>
      <vt:lpstr>Generalized H-Tree Concept</vt:lpstr>
      <vt:lpstr>Idea: Capture/Explore Tradeoff (“Pareto” Frontier)</vt:lpstr>
      <vt:lpstr>Also: Routing to IOs: pad (ICeWall)</vt:lpstr>
      <vt:lpstr>PowerPoint Presentation</vt:lpstr>
      <vt:lpstr>PowerPoint Presentation</vt:lpstr>
      <vt:lpstr>Also: GPU-Accelerated GRT</vt:lpstr>
      <vt:lpstr>Summary of Previous Methods</vt:lpstr>
      <vt:lpstr>Proposed GPU-Accelerated TritonRoute-GR</vt:lpstr>
      <vt:lpstr>Current Approach</vt:lpstr>
      <vt:lpstr>Three-Level Parallel Maze Routing</vt:lpstr>
      <vt:lpstr>Future Work</vt:lpstr>
      <vt:lpstr>BACKUP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Kwangsoo Han</dc:creator>
  <cp:lastModifiedBy>Andrew Kahng</cp:lastModifiedBy>
  <cp:revision>75</cp:revision>
  <cp:lastPrinted>2025-04-21T23:55:25Z</cp:lastPrinted>
  <dcterms:created xsi:type="dcterms:W3CDTF">2006-08-16T00:00:00Z</dcterms:created>
  <dcterms:modified xsi:type="dcterms:W3CDTF">2025-04-21T23:57:06Z</dcterms:modified>
</cp:coreProperties>
</file>